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0" r:id="rId3"/>
    <p:sldId id="265" r:id="rId4"/>
    <p:sldId id="285" r:id="rId5"/>
    <p:sldId id="293" r:id="rId6"/>
    <p:sldId id="306" r:id="rId7"/>
    <p:sldId id="307" r:id="rId8"/>
    <p:sldId id="312" r:id="rId9"/>
    <p:sldId id="286" r:id="rId10"/>
    <p:sldId id="287" r:id="rId11"/>
    <p:sldId id="289" r:id="rId12"/>
    <p:sldId id="295" r:id="rId13"/>
    <p:sldId id="292" r:id="rId14"/>
    <p:sldId id="288" r:id="rId15"/>
    <p:sldId id="298" r:id="rId16"/>
    <p:sldId id="261" r:id="rId17"/>
    <p:sldId id="262" r:id="rId18"/>
    <p:sldId id="299" r:id="rId19"/>
    <p:sldId id="300" r:id="rId20"/>
    <p:sldId id="297" r:id="rId21"/>
    <p:sldId id="264" r:id="rId22"/>
    <p:sldId id="309" r:id="rId23"/>
    <p:sldId id="301" r:id="rId24"/>
    <p:sldId id="302" r:id="rId25"/>
    <p:sldId id="303" r:id="rId26"/>
    <p:sldId id="304" r:id="rId27"/>
    <p:sldId id="305" r:id="rId28"/>
    <p:sldId id="311" r:id="rId29"/>
    <p:sldId id="31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D7"/>
    <a:srgbClr val="007DFA"/>
    <a:srgbClr val="0032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8" name="Picture 17" descr="Two people looking at a computer screen&#10;&#10;Description automatically generated with medium confidence">
            <a:extLst>
              <a:ext uri="{FF2B5EF4-FFF2-40B4-BE49-F238E27FC236}">
                <a16:creationId xmlns:a16="http://schemas.microsoft.com/office/drawing/2014/main" id="{C6EC3CE1-A13C-484B-A164-99014795FF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1CE843F-7208-4271-AF0D-F14FCB055EA8}"/>
              </a:ext>
            </a:extLst>
          </p:cNvPr>
          <p:cNvSpPr/>
          <p:nvPr userDrawn="1"/>
        </p:nvSpPr>
        <p:spPr>
          <a:xfrm>
            <a:off x="-1" y="0"/>
            <a:ext cx="12192001" cy="6858000"/>
          </a:xfrm>
          <a:prstGeom prst="rect">
            <a:avLst/>
          </a:prstGeom>
          <a:solidFill>
            <a:schemeClr val="tx1">
              <a:alpha val="3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3C0A0-4690-414D-9EED-B7656DC7BAA3}"/>
              </a:ext>
            </a:extLst>
          </p:cNvPr>
          <p:cNvSpPr>
            <a:spLocks noGrp="1"/>
          </p:cNvSpPr>
          <p:nvPr>
            <p:ph type="ctrTitle"/>
          </p:nvPr>
        </p:nvSpPr>
        <p:spPr>
          <a:xfrm>
            <a:off x="1524000" y="1122363"/>
            <a:ext cx="9144000" cy="2387600"/>
          </a:xfrm>
        </p:spPr>
        <p:txBody>
          <a:bodyPr anchor="b"/>
          <a:lstStyle>
            <a:lvl1pPr algn="ctr">
              <a:defRPr sz="6000" b="1">
                <a:solidFill>
                  <a:schemeClr val="bg1">
                    <a:lumMod val="95000"/>
                  </a:schemeClr>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9CFC565-BA2E-47DD-B818-046961A53E2B}"/>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95000"/>
                  </a:schemeClr>
                </a:solidFill>
                <a:latin typeface="Segoe UI" panose="020B0502040204020203" pitchFamily="34" charset="0"/>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4E2C0B2-B19D-46FA-A432-4AA9EB6B2CA7}"/>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BDC4B3C3-3424-4E89-987D-5C8092528D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C148D9-FA2E-48FC-99EA-AF46C2DC4F5D}"/>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6" name="Picture 15" descr="Logo&#10;&#10;Description automatically generated">
            <a:extLst>
              <a:ext uri="{FF2B5EF4-FFF2-40B4-BE49-F238E27FC236}">
                <a16:creationId xmlns:a16="http://schemas.microsoft.com/office/drawing/2014/main" id="{007586F6-8231-42F0-B54A-FBA3F387F2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074317"/>
            <a:ext cx="2253673" cy="829721"/>
          </a:xfrm>
          <a:prstGeom prst="rect">
            <a:avLst/>
          </a:prstGeom>
        </p:spPr>
      </p:pic>
    </p:spTree>
    <p:extLst>
      <p:ext uri="{BB962C8B-B14F-4D97-AF65-F5344CB8AC3E}">
        <p14:creationId xmlns:p14="http://schemas.microsoft.com/office/powerpoint/2010/main" val="3441406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4C900-110E-4070-8A19-163F3F89F34D}"/>
              </a:ext>
            </a:extLst>
          </p:cNvPr>
          <p:cNvSpPr>
            <a:spLocks noGrp="1"/>
          </p:cNvSpPr>
          <p:nvPr>
            <p:ph type="title"/>
          </p:nvPr>
        </p:nvSpPr>
        <p:spPr>
          <a:xfrm>
            <a:off x="839788" y="457200"/>
            <a:ext cx="3932237" cy="1600200"/>
          </a:xfrm>
        </p:spPr>
        <p:txBody>
          <a:bodyPr anchor="b"/>
          <a:lstStyle>
            <a:lvl1pP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E55FB68A-996F-468C-A51B-48E6675179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8B00D59-79FD-4C74-9BAD-2A925A6A705E}"/>
              </a:ext>
            </a:extLst>
          </p:cNvPr>
          <p:cNvSpPr>
            <a:spLocks noGrp="1"/>
          </p:cNvSpPr>
          <p:nvPr>
            <p:ph type="body" sz="half" idx="2"/>
          </p:nvPr>
        </p:nvSpPr>
        <p:spPr>
          <a:xfrm>
            <a:off x="839788" y="2057400"/>
            <a:ext cx="3932237" cy="3811588"/>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9C4766-BE23-42DA-943A-B79AE2BE494E}"/>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CCD7A9B1-7E6F-4093-96E8-1D0270CA1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9C86E-F741-4B6C-BE15-C60CEB20F405}"/>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B2FFAFD2-58A5-4FF9-8D2E-5FAD47452395}"/>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04CDB4F3-C0B7-498E-A2F4-523B7DF78BDE}"/>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E7F707D8-6284-452C-9E37-939A381288BC}"/>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BDF55B0D-49B3-4BAC-B5C6-256EBEBA45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58293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53698-AD0E-4521-B81C-B8FBF5FAFC1B}"/>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54918133-77C8-4C1F-9989-FF90164AE250}"/>
              </a:ext>
            </a:extLst>
          </p:cNvPr>
          <p:cNvSpPr>
            <a:spLocks noGrp="1"/>
          </p:cNvSpPr>
          <p:nvPr>
            <p:ph type="body" orient="vert" idx="1"/>
          </p:nvPr>
        </p:nvSpPr>
        <p:spPr/>
        <p:txBody>
          <a:bodyPr vert="eaVert"/>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C7F7C3-5FE7-44EC-BA60-5AD429150A58}"/>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FB01D941-E878-4F82-A03A-B41D4E1233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BFF8A-7D4E-459D-AFB5-CB2AD51F8C9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0F71AF9A-0AA5-4570-B952-73E6FCCD2E8D}"/>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9" name="Group 8">
            <a:extLst>
              <a:ext uri="{FF2B5EF4-FFF2-40B4-BE49-F238E27FC236}">
                <a16:creationId xmlns:a16="http://schemas.microsoft.com/office/drawing/2014/main" id="{0C8E8380-249F-42AB-B23F-B4F0D174CD8F}"/>
              </a:ext>
            </a:extLst>
          </p:cNvPr>
          <p:cNvGrpSpPr/>
          <p:nvPr userDrawn="1"/>
        </p:nvGrpSpPr>
        <p:grpSpPr>
          <a:xfrm>
            <a:off x="0" y="6176963"/>
            <a:ext cx="12235873" cy="829721"/>
            <a:chOff x="0" y="6176963"/>
            <a:chExt cx="12235873" cy="829721"/>
          </a:xfrm>
        </p:grpSpPr>
        <p:sp>
          <p:nvSpPr>
            <p:cNvPr id="10" name="Rectangle 9">
              <a:extLst>
                <a:ext uri="{FF2B5EF4-FFF2-40B4-BE49-F238E27FC236}">
                  <a16:creationId xmlns:a16="http://schemas.microsoft.com/office/drawing/2014/main" id="{F779A610-5368-4AC1-8769-05860FFEA942}"/>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817142B6-C23B-4758-B84F-B076BED4A3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4019484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F16AAF-6EEF-415D-8F5A-A4E4585ED21E}"/>
              </a:ext>
            </a:extLst>
          </p:cNvPr>
          <p:cNvSpPr>
            <a:spLocks noGrp="1"/>
          </p:cNvSpPr>
          <p:nvPr>
            <p:ph type="title" orient="vert"/>
          </p:nvPr>
        </p:nvSpPr>
        <p:spPr>
          <a:xfrm>
            <a:off x="8724900" y="365125"/>
            <a:ext cx="2628900" cy="5811838"/>
          </a:xfrm>
        </p:spPr>
        <p:txBody>
          <a:bodyPr vert="eaVert"/>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7D49F470-5C38-417F-BC1F-E159852AA040}"/>
              </a:ext>
            </a:extLst>
          </p:cNvPr>
          <p:cNvSpPr>
            <a:spLocks noGrp="1"/>
          </p:cNvSpPr>
          <p:nvPr>
            <p:ph type="body" orient="vert" idx="1"/>
          </p:nvPr>
        </p:nvSpPr>
        <p:spPr>
          <a:xfrm>
            <a:off x="838200" y="365125"/>
            <a:ext cx="7734300" cy="5811838"/>
          </a:xfrm>
        </p:spPr>
        <p:txBody>
          <a:bodyPr vert="eaVert"/>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A388EB-C44E-4EDD-AF17-2E08505B681E}"/>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B1BD7D4E-C118-490E-BB73-432F98BAC0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01339F-7A9D-4223-8CB7-11976220C43F}"/>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432B4A02-A8A1-40F6-895E-3AF8EF886627}"/>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9" name="Group 8">
            <a:extLst>
              <a:ext uri="{FF2B5EF4-FFF2-40B4-BE49-F238E27FC236}">
                <a16:creationId xmlns:a16="http://schemas.microsoft.com/office/drawing/2014/main" id="{3BC0A98E-03B3-456F-AAF7-51C43ECF1775}"/>
              </a:ext>
            </a:extLst>
          </p:cNvPr>
          <p:cNvGrpSpPr/>
          <p:nvPr userDrawn="1"/>
        </p:nvGrpSpPr>
        <p:grpSpPr>
          <a:xfrm>
            <a:off x="0" y="6176963"/>
            <a:ext cx="12235873" cy="829721"/>
            <a:chOff x="0" y="6176963"/>
            <a:chExt cx="12235873" cy="829721"/>
          </a:xfrm>
        </p:grpSpPr>
        <p:sp>
          <p:nvSpPr>
            <p:cNvPr id="10" name="Rectangle 9">
              <a:extLst>
                <a:ext uri="{FF2B5EF4-FFF2-40B4-BE49-F238E27FC236}">
                  <a16:creationId xmlns:a16="http://schemas.microsoft.com/office/drawing/2014/main" id="{BDA455AD-1D11-4421-AC8B-68D6DA36F448}"/>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C525E9C3-4500-4503-A71F-8BB36FC710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15600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6365-69CD-4B0C-B9E8-C2BDB9D152F6}"/>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E54EBC-9B7A-4C02-813C-A77997E7FB26}"/>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93C38-755D-45E1-8B1B-E6FCD458CA1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49ED731B-38EC-4502-9DCB-8C9FB01C9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81CF-59D5-4436-9E98-2287EBFB503C}"/>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0" name="Picture 9" descr="Icon&#10;&#10;Description automatically generated with medium confidence">
            <a:extLst>
              <a:ext uri="{FF2B5EF4-FFF2-40B4-BE49-F238E27FC236}">
                <a16:creationId xmlns:a16="http://schemas.microsoft.com/office/drawing/2014/main" id="{B4E49A10-F3C0-41C5-AC48-9CD60EDF11EB}"/>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3" name="Group 12">
            <a:extLst>
              <a:ext uri="{FF2B5EF4-FFF2-40B4-BE49-F238E27FC236}">
                <a16:creationId xmlns:a16="http://schemas.microsoft.com/office/drawing/2014/main" id="{B1B79EFA-68F3-4E40-BD1F-13901BADDAC3}"/>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393F9C11-2C04-4C5F-A80A-0BA926742CF7}"/>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BE4C33ED-467D-4FC3-AA9E-81F3451146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52485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3DA1C-638B-4BEE-B25C-A3CDECC94C7D}"/>
              </a:ext>
            </a:extLst>
          </p:cNvPr>
          <p:cNvSpPr>
            <a:spLocks noGrp="1"/>
          </p:cNvSpPr>
          <p:nvPr>
            <p:ph type="title"/>
          </p:nvPr>
        </p:nvSpPr>
        <p:spPr>
          <a:xfrm>
            <a:off x="945205" y="325367"/>
            <a:ext cx="10515600" cy="1714911"/>
          </a:xfrm>
        </p:spPr>
        <p:txBody>
          <a:bodyPr anchor="b"/>
          <a:lstStyle>
            <a:lvl1pPr algn="ctr">
              <a:defRPr sz="60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0D7C1803-9646-403E-9FAF-BA4A5B36561C}"/>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46DB2382-36FA-4BE3-BD4C-2073B4AF4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5B36F-6FAB-4A89-AF44-28B12526CB9F}"/>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8" name="Picture 7" descr="Icon&#10;&#10;Description automatically generated with medium confidence">
            <a:extLst>
              <a:ext uri="{FF2B5EF4-FFF2-40B4-BE49-F238E27FC236}">
                <a16:creationId xmlns:a16="http://schemas.microsoft.com/office/drawing/2014/main" id="{1E116057-86A3-4966-A426-B9F91C052739}"/>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pic>
        <p:nvPicPr>
          <p:cNvPr id="26" name="Picture 25" descr="Logo&#10;&#10;Description automatically generated">
            <a:extLst>
              <a:ext uri="{FF2B5EF4-FFF2-40B4-BE49-F238E27FC236}">
                <a16:creationId xmlns:a16="http://schemas.microsoft.com/office/drawing/2014/main" id="{867B7D5F-45D4-4FE4-9D20-80102DB60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074317"/>
            <a:ext cx="2253673" cy="829721"/>
          </a:xfrm>
          <a:prstGeom prst="rect">
            <a:avLst/>
          </a:prstGeom>
        </p:spPr>
      </p:pic>
      <p:sp>
        <p:nvSpPr>
          <p:cNvPr id="27" name="Rectangle 26">
            <a:extLst>
              <a:ext uri="{FF2B5EF4-FFF2-40B4-BE49-F238E27FC236}">
                <a16:creationId xmlns:a16="http://schemas.microsoft.com/office/drawing/2014/main" id="{BB852B4F-2829-4833-9A66-3DCC2A325D9D}"/>
              </a:ext>
            </a:extLst>
          </p:cNvPr>
          <p:cNvSpPr/>
          <p:nvPr userDrawn="1"/>
        </p:nvSpPr>
        <p:spPr>
          <a:xfrm>
            <a:off x="0" y="2768116"/>
            <a:ext cx="12183010" cy="504856"/>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3" name="Text Placeholder 2">
            <a:extLst>
              <a:ext uri="{FF2B5EF4-FFF2-40B4-BE49-F238E27FC236}">
                <a16:creationId xmlns:a16="http://schemas.microsoft.com/office/drawing/2014/main" id="{D3D5CFF4-4CE3-4470-BD98-5F3008582E59}"/>
              </a:ext>
            </a:extLst>
          </p:cNvPr>
          <p:cNvSpPr>
            <a:spLocks noGrp="1"/>
          </p:cNvSpPr>
          <p:nvPr>
            <p:ph type="body" idx="1"/>
          </p:nvPr>
        </p:nvSpPr>
        <p:spPr>
          <a:xfrm>
            <a:off x="945205" y="2835175"/>
            <a:ext cx="10515600" cy="429946"/>
          </a:xfrm>
        </p:spPr>
        <p:txBody>
          <a:bodyPr/>
          <a:lstStyle>
            <a:lvl1pPr marL="0" indent="0" algn="ctr">
              <a:buNone/>
              <a:defRPr sz="2400">
                <a:solidFill>
                  <a:schemeClr val="bg1">
                    <a:lumMod val="9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9" name="Picture 28">
            <a:extLst>
              <a:ext uri="{FF2B5EF4-FFF2-40B4-BE49-F238E27FC236}">
                <a16:creationId xmlns:a16="http://schemas.microsoft.com/office/drawing/2014/main" id="{023CB1CB-F9CC-4425-A5E8-E2007E262BA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3272971"/>
            <a:ext cx="12192000" cy="3585029"/>
          </a:xfrm>
          <a:prstGeom prst="rect">
            <a:avLst/>
          </a:prstGeom>
        </p:spPr>
      </p:pic>
      <p:sp>
        <p:nvSpPr>
          <p:cNvPr id="30" name="Rectangle 29">
            <a:extLst>
              <a:ext uri="{FF2B5EF4-FFF2-40B4-BE49-F238E27FC236}">
                <a16:creationId xmlns:a16="http://schemas.microsoft.com/office/drawing/2014/main" id="{A9C3F970-C6C7-4C72-8050-4CEA0C4E9CEC}"/>
              </a:ext>
            </a:extLst>
          </p:cNvPr>
          <p:cNvSpPr/>
          <p:nvPr userDrawn="1"/>
        </p:nvSpPr>
        <p:spPr>
          <a:xfrm>
            <a:off x="0" y="3272971"/>
            <a:ext cx="12192000" cy="3585029"/>
          </a:xfrm>
          <a:prstGeom prst="rect">
            <a:avLst/>
          </a:prstGeom>
          <a:solidFill>
            <a:srgbClr val="000000">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446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F685-F644-4EA3-BBDE-32A2190D7A85}"/>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6304C6C-59B5-4624-ACE7-CE8F7BC03A28}"/>
              </a:ext>
            </a:extLst>
          </p:cNvPr>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5D40D8B-5159-4BC0-81B2-B3C43734527E}"/>
              </a:ext>
            </a:extLst>
          </p:cNvPr>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55D053-8163-40B0-9CE8-B3184DCB7319}"/>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55EF773E-2200-4F8E-878F-E10EB20341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38FA8C-1229-4A4B-A625-8A89F0634E86}"/>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6AB6BF0E-29BB-43F8-95D9-DFD5B54CA198}"/>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82255D31-15B3-4961-921A-8D5AC7715D10}"/>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3222B1EF-E27E-4951-A43C-F7381F563D52}"/>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14C3B5C7-7690-4CDE-A60B-A6D08934C0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788424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3F8A-784C-4D0D-BECA-FA9C61EDEE96}"/>
              </a:ext>
            </a:extLst>
          </p:cNvPr>
          <p:cNvSpPr>
            <a:spLocks noGrp="1"/>
          </p:cNvSpPr>
          <p:nvPr>
            <p:ph type="title"/>
          </p:nvPr>
        </p:nvSpPr>
        <p:spPr>
          <a:xfrm>
            <a:off x="839788" y="365125"/>
            <a:ext cx="10515600" cy="1325563"/>
          </a:xfrm>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460A95-7349-448E-94EE-4721F19B78D2}"/>
              </a:ext>
            </a:extLst>
          </p:cNvPr>
          <p:cNvSpPr>
            <a:spLocks noGrp="1"/>
          </p:cNvSpPr>
          <p:nvPr>
            <p:ph type="body" idx="1"/>
          </p:nvPr>
        </p:nvSpPr>
        <p:spPr>
          <a:xfrm>
            <a:off x="839788" y="1681163"/>
            <a:ext cx="5157787" cy="823912"/>
          </a:xfrm>
        </p:spPr>
        <p:txBody>
          <a:bodyPr anchor="b"/>
          <a:lstStyle>
            <a:lvl1pPr marL="0" indent="0">
              <a:buNone/>
              <a:defRPr sz="2400" b="1">
                <a:solidFill>
                  <a:srgbClr val="008AD7"/>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04889B-9990-4301-B4E3-D77096B68E6E}"/>
              </a:ext>
            </a:extLst>
          </p:cNvPr>
          <p:cNvSpPr>
            <a:spLocks noGrp="1"/>
          </p:cNvSpPr>
          <p:nvPr>
            <p:ph sz="half" idx="2"/>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B57E692-6247-4644-8D9F-19947DEB557C}"/>
              </a:ext>
            </a:extLst>
          </p:cNvPr>
          <p:cNvSpPr>
            <a:spLocks noGrp="1"/>
          </p:cNvSpPr>
          <p:nvPr>
            <p:ph type="body" sz="quarter" idx="3"/>
          </p:nvPr>
        </p:nvSpPr>
        <p:spPr>
          <a:xfrm>
            <a:off x="6172200" y="1681163"/>
            <a:ext cx="5183188" cy="823912"/>
          </a:xfrm>
        </p:spPr>
        <p:txBody>
          <a:bodyPr anchor="b"/>
          <a:lstStyle>
            <a:lvl1pPr marL="0" indent="0">
              <a:buNone/>
              <a:defRPr sz="2400" b="1">
                <a:solidFill>
                  <a:srgbClr val="007DFA"/>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463CDE-D4A1-463C-84F3-83C12872EC03}"/>
              </a:ext>
            </a:extLst>
          </p:cNvPr>
          <p:cNvSpPr>
            <a:spLocks noGrp="1"/>
          </p:cNvSpPr>
          <p:nvPr>
            <p:ph sz="quarter" idx="4"/>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3BF95B-83BD-46E6-885F-95A8BE4B87D9}"/>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8" name="Footer Placeholder 7">
            <a:extLst>
              <a:ext uri="{FF2B5EF4-FFF2-40B4-BE49-F238E27FC236}">
                <a16:creationId xmlns:a16="http://schemas.microsoft.com/office/drawing/2014/main" id="{CEE35E76-7B22-46E0-BF89-175EF301C4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5F2180-B486-4498-A14B-653E2046744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1" name="Picture 10" descr="Icon&#10;&#10;Description automatically generated with medium confidence">
            <a:extLst>
              <a:ext uri="{FF2B5EF4-FFF2-40B4-BE49-F238E27FC236}">
                <a16:creationId xmlns:a16="http://schemas.microsoft.com/office/drawing/2014/main" id="{340385F6-E167-4C5C-9ED9-168F5DC55643}"/>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2" name="Group 11">
            <a:extLst>
              <a:ext uri="{FF2B5EF4-FFF2-40B4-BE49-F238E27FC236}">
                <a16:creationId xmlns:a16="http://schemas.microsoft.com/office/drawing/2014/main" id="{D2906391-9C2F-444B-A8F9-558FFF452C7A}"/>
              </a:ext>
            </a:extLst>
          </p:cNvPr>
          <p:cNvGrpSpPr/>
          <p:nvPr userDrawn="1"/>
        </p:nvGrpSpPr>
        <p:grpSpPr>
          <a:xfrm>
            <a:off x="0" y="6176963"/>
            <a:ext cx="12235873" cy="829721"/>
            <a:chOff x="0" y="6176963"/>
            <a:chExt cx="12235873" cy="829721"/>
          </a:xfrm>
        </p:grpSpPr>
        <p:sp>
          <p:nvSpPr>
            <p:cNvPr id="13" name="Rectangle 12">
              <a:extLst>
                <a:ext uri="{FF2B5EF4-FFF2-40B4-BE49-F238E27FC236}">
                  <a16:creationId xmlns:a16="http://schemas.microsoft.com/office/drawing/2014/main" id="{008FA40F-91C2-49F2-BCCE-87F26B78D916}"/>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F1FE12F2-3BDD-4E94-8BE1-30FFDC5CAB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153307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Icon&#10;&#10;Description automatically generated with medium confidence">
            <a:extLst>
              <a:ext uri="{FF2B5EF4-FFF2-40B4-BE49-F238E27FC236}">
                <a16:creationId xmlns:a16="http://schemas.microsoft.com/office/drawing/2014/main" id="{3EF5995F-097A-4AD4-AD72-E10BFBDD2C62}"/>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sp>
        <p:nvSpPr>
          <p:cNvPr id="2" name="Title 1">
            <a:extLst>
              <a:ext uri="{FF2B5EF4-FFF2-40B4-BE49-F238E27FC236}">
                <a16:creationId xmlns:a16="http://schemas.microsoft.com/office/drawing/2014/main" id="{65D69506-4AF3-4E48-B783-DC2D9C429B6E}"/>
              </a:ext>
            </a:extLst>
          </p:cNvPr>
          <p:cNvSpPr>
            <a:spLocks noGrp="1"/>
          </p:cNvSpPr>
          <p:nvPr>
            <p:ph type="title"/>
          </p:nvPr>
        </p:nvSpPr>
        <p:spPr/>
        <p:txBody>
          <a:bodyPr/>
          <a:lstStyle>
            <a:lvl1pPr>
              <a:defRPr>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7CEBBC-18D6-4DAC-9597-C80050D844F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4" name="Footer Placeholder 3">
            <a:extLst>
              <a:ext uri="{FF2B5EF4-FFF2-40B4-BE49-F238E27FC236}">
                <a16:creationId xmlns:a16="http://schemas.microsoft.com/office/drawing/2014/main" id="{32AE8E40-62C3-4F7D-895A-0DD18800DE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15DF3D-4A47-4CE5-BCAB-F09C34244FC7}"/>
              </a:ext>
            </a:extLst>
          </p:cNvPr>
          <p:cNvSpPr>
            <a:spLocks noGrp="1"/>
          </p:cNvSpPr>
          <p:nvPr>
            <p:ph type="sldNum" sz="quarter" idx="12"/>
          </p:nvPr>
        </p:nvSpPr>
        <p:spPr/>
        <p:txBody>
          <a:bodyPr/>
          <a:lstStyle/>
          <a:p>
            <a:fld id="{9A010770-3384-4327-BB23-8694B04342A1}" type="slidenum">
              <a:rPr lang="en-US" smtClean="0"/>
              <a:t>‹#›</a:t>
            </a:fld>
            <a:endParaRPr lang="en-US"/>
          </a:p>
        </p:txBody>
      </p:sp>
      <p:grpSp>
        <p:nvGrpSpPr>
          <p:cNvPr id="10" name="Group 9">
            <a:extLst>
              <a:ext uri="{FF2B5EF4-FFF2-40B4-BE49-F238E27FC236}">
                <a16:creationId xmlns:a16="http://schemas.microsoft.com/office/drawing/2014/main" id="{DEAFF404-7532-4BAA-AA50-F98C2AA004F4}"/>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B69A3A0C-B22E-4B7A-AADB-5E2138C87E71}"/>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157AA5F8-C5F4-466E-BBF4-98A5190F40D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1058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1DCF0-4665-401D-9953-B68BA71F3B5A}"/>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3" name="Footer Placeholder 2">
            <a:extLst>
              <a:ext uri="{FF2B5EF4-FFF2-40B4-BE49-F238E27FC236}">
                <a16:creationId xmlns:a16="http://schemas.microsoft.com/office/drawing/2014/main" id="{66A8A6A5-8A32-407E-8F7D-AC2B3138D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734CA-C0D4-404A-AFC0-2DBD77C916F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6" name="Picture 5" descr="Icon&#10;&#10;Description automatically generated with medium confidence">
            <a:extLst>
              <a:ext uri="{FF2B5EF4-FFF2-40B4-BE49-F238E27FC236}">
                <a16:creationId xmlns:a16="http://schemas.microsoft.com/office/drawing/2014/main" id="{F2515374-6A08-41B9-950D-921DF7F71FA5}"/>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7" name="Group 6">
            <a:extLst>
              <a:ext uri="{FF2B5EF4-FFF2-40B4-BE49-F238E27FC236}">
                <a16:creationId xmlns:a16="http://schemas.microsoft.com/office/drawing/2014/main" id="{7978B35B-9D77-4633-B68C-69C3D3775A2B}"/>
              </a:ext>
            </a:extLst>
          </p:cNvPr>
          <p:cNvGrpSpPr/>
          <p:nvPr userDrawn="1"/>
        </p:nvGrpSpPr>
        <p:grpSpPr>
          <a:xfrm>
            <a:off x="0" y="6176963"/>
            <a:ext cx="12235873" cy="829721"/>
            <a:chOff x="0" y="6176963"/>
            <a:chExt cx="12235873" cy="829721"/>
          </a:xfrm>
        </p:grpSpPr>
        <p:sp>
          <p:nvSpPr>
            <p:cNvPr id="8" name="Rectangle 7">
              <a:extLst>
                <a:ext uri="{FF2B5EF4-FFF2-40B4-BE49-F238E27FC236}">
                  <a16:creationId xmlns:a16="http://schemas.microsoft.com/office/drawing/2014/main" id="{C2E3C078-50AF-46E1-9DFE-6C4B6DFB3566}"/>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4F36811-2B03-4963-B705-EF2B50A1188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2905182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C1DCF0-4665-401D-9953-B68BA71F3B5A}"/>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3" name="Footer Placeholder 2">
            <a:extLst>
              <a:ext uri="{FF2B5EF4-FFF2-40B4-BE49-F238E27FC236}">
                <a16:creationId xmlns:a16="http://schemas.microsoft.com/office/drawing/2014/main" id="{66A8A6A5-8A32-407E-8F7D-AC2B3138D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9734CA-C0D4-404A-AFC0-2DBD77C916F2}"/>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10" name="Picture 9" descr="A picture containing text, person&#10;&#10;Description automatically generated">
            <a:extLst>
              <a:ext uri="{FF2B5EF4-FFF2-40B4-BE49-F238E27FC236}">
                <a16:creationId xmlns:a16="http://schemas.microsoft.com/office/drawing/2014/main" id="{6178F657-BE8A-4892-9A77-B79E117047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5589528" cy="6858000"/>
          </a:xfrm>
          <a:prstGeom prst="rect">
            <a:avLst/>
          </a:prstGeom>
        </p:spPr>
      </p:pic>
      <p:sp>
        <p:nvSpPr>
          <p:cNvPr id="14" name="Rectangle 13">
            <a:extLst>
              <a:ext uri="{FF2B5EF4-FFF2-40B4-BE49-F238E27FC236}">
                <a16:creationId xmlns:a16="http://schemas.microsoft.com/office/drawing/2014/main" id="{9B91CA08-1D36-4CBD-B161-48D19B405CD9}"/>
              </a:ext>
            </a:extLst>
          </p:cNvPr>
          <p:cNvSpPr/>
          <p:nvPr userDrawn="1"/>
        </p:nvSpPr>
        <p:spPr>
          <a:xfrm rot="16200000">
            <a:off x="2089532" y="3365594"/>
            <a:ext cx="6851176" cy="133636"/>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dirty="0"/>
          </a:p>
        </p:txBody>
      </p:sp>
      <p:sp>
        <p:nvSpPr>
          <p:cNvPr id="15" name="Rectangle 14">
            <a:extLst>
              <a:ext uri="{FF2B5EF4-FFF2-40B4-BE49-F238E27FC236}">
                <a16:creationId xmlns:a16="http://schemas.microsoft.com/office/drawing/2014/main" id="{64A90FAF-5DE2-4B25-818B-A93079359A97}"/>
              </a:ext>
            </a:extLst>
          </p:cNvPr>
          <p:cNvSpPr/>
          <p:nvPr userDrawn="1"/>
        </p:nvSpPr>
        <p:spPr>
          <a:xfrm>
            <a:off x="-2292" y="0"/>
            <a:ext cx="5450590" cy="6869113"/>
          </a:xfrm>
          <a:prstGeom prst="rect">
            <a:avLst/>
          </a:prstGeom>
          <a:solidFill>
            <a:srgbClr val="0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Logo&#10;&#10;Description automatically generated">
            <a:extLst>
              <a:ext uri="{FF2B5EF4-FFF2-40B4-BE49-F238E27FC236}">
                <a16:creationId xmlns:a16="http://schemas.microsoft.com/office/drawing/2014/main" id="{BFB5B851-4472-48A1-AB2A-3C9963F6F3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71054" y="6185697"/>
            <a:ext cx="1914525" cy="706429"/>
          </a:xfrm>
          <a:prstGeom prst="rect">
            <a:avLst/>
          </a:prstGeom>
        </p:spPr>
      </p:pic>
      <p:sp>
        <p:nvSpPr>
          <p:cNvPr id="19" name="Title 1">
            <a:extLst>
              <a:ext uri="{FF2B5EF4-FFF2-40B4-BE49-F238E27FC236}">
                <a16:creationId xmlns:a16="http://schemas.microsoft.com/office/drawing/2014/main" id="{BD9A3809-481B-4D27-B112-1B5CD934B09A}"/>
              </a:ext>
            </a:extLst>
          </p:cNvPr>
          <p:cNvSpPr>
            <a:spLocks noGrp="1"/>
          </p:cNvSpPr>
          <p:nvPr>
            <p:ph type="title"/>
          </p:nvPr>
        </p:nvSpPr>
        <p:spPr>
          <a:xfrm>
            <a:off x="5982155" y="208952"/>
            <a:ext cx="5778295" cy="841249"/>
          </a:xfrm>
        </p:spPr>
        <p:txBody>
          <a:bodyPr anchor="b"/>
          <a:lstStyle>
            <a:lvl1pPr algn="ct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67087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C49C-F557-4449-9F7A-1A65D2A0E21B}"/>
              </a:ext>
            </a:extLst>
          </p:cNvPr>
          <p:cNvSpPr>
            <a:spLocks noGrp="1"/>
          </p:cNvSpPr>
          <p:nvPr>
            <p:ph type="title"/>
          </p:nvPr>
        </p:nvSpPr>
        <p:spPr>
          <a:xfrm>
            <a:off x="839788" y="457200"/>
            <a:ext cx="3932237" cy="1600200"/>
          </a:xfrm>
        </p:spPr>
        <p:txBody>
          <a:bodyPr anchor="b"/>
          <a:lstStyle>
            <a:lvl1pPr>
              <a:defRPr sz="32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E42988-A36E-4223-8F58-1F1549BD6928}"/>
              </a:ext>
            </a:extLst>
          </p:cNvPr>
          <p:cNvSpPr>
            <a:spLocks noGrp="1"/>
          </p:cNvSpPr>
          <p:nvPr>
            <p:ph idx="1"/>
          </p:nvPr>
        </p:nvSpPr>
        <p:spPr>
          <a:xfrm>
            <a:off x="5183188" y="987425"/>
            <a:ext cx="6172200" cy="4873625"/>
          </a:xfrm>
        </p:spPr>
        <p:txBody>
          <a:bodyPr/>
          <a:lstStyle>
            <a:lvl1pPr>
              <a:defRPr sz="3200">
                <a:latin typeface="Segoe UI" panose="020B0502040204020203" pitchFamily="34" charset="0"/>
                <a:cs typeface="Segoe UI" panose="020B0502040204020203" pitchFamily="34" charset="0"/>
              </a:defRPr>
            </a:lvl1pPr>
            <a:lvl2pPr>
              <a:defRPr sz="2800">
                <a:latin typeface="Segoe UI" panose="020B0502040204020203" pitchFamily="34" charset="0"/>
                <a:cs typeface="Segoe UI" panose="020B0502040204020203" pitchFamily="34" charset="0"/>
              </a:defRPr>
            </a:lvl2pPr>
            <a:lvl3pPr>
              <a:defRPr sz="24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91D1B5-20B6-43AF-B799-F299A20899FB}"/>
              </a:ext>
            </a:extLst>
          </p:cNvPr>
          <p:cNvSpPr>
            <a:spLocks noGrp="1"/>
          </p:cNvSpPr>
          <p:nvPr>
            <p:ph type="body" sz="half" idx="2"/>
          </p:nvPr>
        </p:nvSpPr>
        <p:spPr>
          <a:xfrm>
            <a:off x="839788" y="2057400"/>
            <a:ext cx="3932237" cy="3811588"/>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84434-A362-43A2-9F4D-A64D82A2584B}"/>
              </a:ext>
            </a:extLst>
          </p:cNvPr>
          <p:cNvSpPr>
            <a:spLocks noGrp="1"/>
          </p:cNvSpPr>
          <p:nvPr>
            <p:ph type="dt" sz="half" idx="10"/>
          </p:nvPr>
        </p:nvSpPr>
        <p:spPr/>
        <p:txBody>
          <a:bodyPr/>
          <a:lstStyle/>
          <a:p>
            <a:fld id="{20D3A0E8-A0A1-4791-B5A0-6BD11A70F797}" type="datetimeFigureOut">
              <a:rPr lang="en-US" smtClean="0"/>
              <a:t>1/29/2021</a:t>
            </a:fld>
            <a:endParaRPr lang="en-US"/>
          </a:p>
        </p:txBody>
      </p:sp>
      <p:sp>
        <p:nvSpPr>
          <p:cNvPr id="6" name="Footer Placeholder 5">
            <a:extLst>
              <a:ext uri="{FF2B5EF4-FFF2-40B4-BE49-F238E27FC236}">
                <a16:creationId xmlns:a16="http://schemas.microsoft.com/office/drawing/2014/main" id="{C1A955BC-C5E7-4C88-B17D-32B1B6DF13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22A4D0-B774-4614-B51F-75F54EF51B81}"/>
              </a:ext>
            </a:extLst>
          </p:cNvPr>
          <p:cNvSpPr>
            <a:spLocks noGrp="1"/>
          </p:cNvSpPr>
          <p:nvPr>
            <p:ph type="sldNum" sz="quarter" idx="12"/>
          </p:nvPr>
        </p:nvSpPr>
        <p:spPr/>
        <p:txBody>
          <a:bodyPr/>
          <a:lstStyle/>
          <a:p>
            <a:fld id="{9A010770-3384-4327-BB23-8694B04342A1}" type="slidenum">
              <a:rPr lang="en-US" smtClean="0"/>
              <a:t>‹#›</a:t>
            </a:fld>
            <a:endParaRPr lang="en-US"/>
          </a:p>
        </p:txBody>
      </p:sp>
      <p:pic>
        <p:nvPicPr>
          <p:cNvPr id="9" name="Picture 8" descr="Icon&#10;&#10;Description automatically generated with medium confidence">
            <a:extLst>
              <a:ext uri="{FF2B5EF4-FFF2-40B4-BE49-F238E27FC236}">
                <a16:creationId xmlns:a16="http://schemas.microsoft.com/office/drawing/2014/main" id="{8B27C56D-861C-447F-B566-1F30F09319E0}"/>
              </a:ext>
            </a:extLst>
          </p:cNvPr>
          <p:cNvPicPr>
            <a:picLocks noChangeAspect="1"/>
          </p:cNvPicPr>
          <p:nvPr userDrawn="1"/>
        </p:nvPicPr>
        <p:blipFill>
          <a:blip r:embed="rId2">
            <a:alphaModFix amt="15000"/>
            <a:extLst>
              <a:ext uri="{28A0092B-C50C-407E-A947-70E740481C1C}">
                <a14:useLocalDpi xmlns:a14="http://schemas.microsoft.com/office/drawing/2010/main" val="0"/>
              </a:ext>
            </a:extLst>
          </a:blip>
          <a:stretch>
            <a:fillRect/>
          </a:stretch>
        </p:blipFill>
        <p:spPr>
          <a:xfrm>
            <a:off x="70997" y="0"/>
            <a:ext cx="3510403" cy="2768115"/>
          </a:xfrm>
          <a:prstGeom prst="rect">
            <a:avLst/>
          </a:prstGeom>
        </p:spPr>
      </p:pic>
      <p:grpSp>
        <p:nvGrpSpPr>
          <p:cNvPr id="10" name="Group 9">
            <a:extLst>
              <a:ext uri="{FF2B5EF4-FFF2-40B4-BE49-F238E27FC236}">
                <a16:creationId xmlns:a16="http://schemas.microsoft.com/office/drawing/2014/main" id="{27FF2F2F-43BC-43C2-BA20-90E764BA9B8E}"/>
              </a:ext>
            </a:extLst>
          </p:cNvPr>
          <p:cNvGrpSpPr/>
          <p:nvPr userDrawn="1"/>
        </p:nvGrpSpPr>
        <p:grpSpPr>
          <a:xfrm>
            <a:off x="0" y="6176963"/>
            <a:ext cx="12235873" cy="829721"/>
            <a:chOff x="0" y="6176963"/>
            <a:chExt cx="12235873" cy="829721"/>
          </a:xfrm>
        </p:grpSpPr>
        <p:sp>
          <p:nvSpPr>
            <p:cNvPr id="11" name="Rectangle 10">
              <a:extLst>
                <a:ext uri="{FF2B5EF4-FFF2-40B4-BE49-F238E27FC236}">
                  <a16:creationId xmlns:a16="http://schemas.microsoft.com/office/drawing/2014/main" id="{9A8259AF-9281-480B-8ADA-CDC7BCD31AB3}"/>
                </a:ext>
              </a:extLst>
            </p:cNvPr>
            <p:cNvSpPr/>
            <p:nvPr userDrawn="1"/>
          </p:nvSpPr>
          <p:spPr>
            <a:xfrm>
              <a:off x="0" y="6356350"/>
              <a:ext cx="12192000" cy="501650"/>
            </a:xfrm>
            <a:prstGeom prst="rect">
              <a:avLst/>
            </a:prstGeom>
            <a:solidFill>
              <a:srgbClr val="0032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27EB049A-90F9-4354-847A-EAF6E75AEF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82200" y="6176963"/>
              <a:ext cx="2253673" cy="829721"/>
            </a:xfrm>
            <a:prstGeom prst="rect">
              <a:avLst/>
            </a:prstGeom>
          </p:spPr>
        </p:pic>
      </p:grpSp>
    </p:spTree>
    <p:extLst>
      <p:ext uri="{BB962C8B-B14F-4D97-AF65-F5344CB8AC3E}">
        <p14:creationId xmlns:p14="http://schemas.microsoft.com/office/powerpoint/2010/main" val="458866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FE27A-BFA1-40C5-8C20-1145138E68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E9C5CE-F9C1-4D26-804E-6B567A8DD0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1CFB24-4D55-4B88-AAEE-B20677814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3A0E8-A0A1-4791-B5A0-6BD11A70F797}" type="datetimeFigureOut">
              <a:rPr lang="en-US" smtClean="0"/>
              <a:t>1/29/2021</a:t>
            </a:fld>
            <a:endParaRPr lang="en-US"/>
          </a:p>
        </p:txBody>
      </p:sp>
      <p:sp>
        <p:nvSpPr>
          <p:cNvPr id="5" name="Footer Placeholder 4">
            <a:extLst>
              <a:ext uri="{FF2B5EF4-FFF2-40B4-BE49-F238E27FC236}">
                <a16:creationId xmlns:a16="http://schemas.microsoft.com/office/drawing/2014/main" id="{0D3592FA-792C-4005-AF97-AAECFE97BE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03392B-8A4D-4296-864E-5E367A9BFA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010770-3384-4327-BB23-8694B04342A1}" type="slidenum">
              <a:rPr lang="en-US" smtClean="0"/>
              <a:t>‹#›</a:t>
            </a:fld>
            <a:endParaRPr lang="en-US"/>
          </a:p>
        </p:txBody>
      </p:sp>
    </p:spTree>
    <p:extLst>
      <p:ext uri="{BB962C8B-B14F-4D97-AF65-F5344CB8AC3E}">
        <p14:creationId xmlns:p14="http://schemas.microsoft.com/office/powerpoint/2010/main" val="8494211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F054A-F5A0-4790-8FCF-823733F2D9F8}"/>
              </a:ext>
            </a:extLst>
          </p:cNvPr>
          <p:cNvSpPr>
            <a:spLocks noGrp="1"/>
          </p:cNvSpPr>
          <p:nvPr>
            <p:ph type="ctrTitle"/>
          </p:nvPr>
        </p:nvSpPr>
        <p:spPr>
          <a:xfrm>
            <a:off x="1230476" y="2627583"/>
            <a:ext cx="9731047" cy="1602833"/>
          </a:xfrm>
        </p:spPr>
        <p:txBody>
          <a:bodyPr>
            <a:normAutofit fontScale="90000"/>
          </a:bodyPr>
          <a:lstStyle/>
          <a:p>
            <a:r>
              <a:rPr lang="en-US" noProof="0" dirty="0"/>
              <a:t>Module 05: Monitor &amp; Back </a:t>
            </a:r>
            <a:r>
              <a:rPr lang="en-US" dirty="0"/>
              <a:t>U</a:t>
            </a:r>
            <a:r>
              <a:rPr lang="en-US" noProof="0" dirty="0"/>
              <a:t>p</a:t>
            </a:r>
            <a:r>
              <a:rPr lang="en-US" dirty="0"/>
              <a:t> </a:t>
            </a:r>
            <a:r>
              <a:rPr lang="en-US" noProof="0" dirty="0"/>
              <a:t>Azure Resources</a:t>
            </a:r>
          </a:p>
        </p:txBody>
      </p:sp>
    </p:spTree>
    <p:extLst>
      <p:ext uri="{BB962C8B-B14F-4D97-AF65-F5344CB8AC3E}">
        <p14:creationId xmlns:p14="http://schemas.microsoft.com/office/powerpoint/2010/main" val="6432810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D219-7007-4E69-8092-02458F44D6F0}"/>
              </a:ext>
            </a:extLst>
          </p:cNvPr>
          <p:cNvSpPr>
            <a:spLocks noGrp="1"/>
          </p:cNvSpPr>
          <p:nvPr>
            <p:ph type="title"/>
          </p:nvPr>
        </p:nvSpPr>
        <p:spPr/>
        <p:txBody>
          <a:bodyPr/>
          <a:lstStyle/>
          <a:p>
            <a:pPr algn="ctr"/>
            <a:r>
              <a:rPr lang="en-US" noProof="0" dirty="0"/>
              <a:t>Working with Alerts</a:t>
            </a:r>
          </a:p>
        </p:txBody>
      </p:sp>
      <p:sp>
        <p:nvSpPr>
          <p:cNvPr id="3" name="Content Placeholder 2">
            <a:extLst>
              <a:ext uri="{FF2B5EF4-FFF2-40B4-BE49-F238E27FC236}">
                <a16:creationId xmlns:a16="http://schemas.microsoft.com/office/drawing/2014/main" id="{62B0D93E-CB69-4BCC-A057-27706C6AA07F}"/>
              </a:ext>
            </a:extLst>
          </p:cNvPr>
          <p:cNvSpPr>
            <a:spLocks noGrp="1"/>
          </p:cNvSpPr>
          <p:nvPr>
            <p:ph idx="1"/>
          </p:nvPr>
        </p:nvSpPr>
        <p:spPr>
          <a:xfrm>
            <a:off x="779477" y="1978390"/>
            <a:ext cx="5521960" cy="3820166"/>
          </a:xfrm>
        </p:spPr>
        <p:txBody>
          <a:bodyPr>
            <a:normAutofit/>
          </a:bodyPr>
          <a:lstStyle/>
          <a:p>
            <a:pPr>
              <a:lnSpc>
                <a:spcPct val="100000"/>
              </a:lnSpc>
            </a:pPr>
            <a:r>
              <a:rPr lang="en-US" sz="2200" noProof="0" dirty="0"/>
              <a:t>With the Azure Monitor service, alerts need to be configured to set the conditions to notify and/or trigger an action response.</a:t>
            </a:r>
          </a:p>
          <a:p>
            <a:pPr>
              <a:lnSpc>
                <a:spcPct val="100000"/>
              </a:lnSpc>
            </a:pPr>
            <a:r>
              <a:rPr lang="en-US" sz="2200" noProof="0" dirty="0"/>
              <a:t>Notifications and actions can be configured with an alert by configuring an action group.</a:t>
            </a:r>
          </a:p>
          <a:p>
            <a:pPr>
              <a:lnSpc>
                <a:spcPct val="100000"/>
              </a:lnSpc>
            </a:pPr>
            <a:r>
              <a:rPr lang="en-US" sz="2200" noProof="0" dirty="0"/>
              <a:t>A severity level defines the critical level of the condition.</a:t>
            </a:r>
          </a:p>
        </p:txBody>
      </p:sp>
      <p:pic>
        <p:nvPicPr>
          <p:cNvPr id="5" name="Picture 4">
            <a:extLst>
              <a:ext uri="{FF2B5EF4-FFF2-40B4-BE49-F238E27FC236}">
                <a16:creationId xmlns:a16="http://schemas.microsoft.com/office/drawing/2014/main" id="{864FD0AD-0286-44C6-8685-85E5E94D2BCF}"/>
              </a:ext>
            </a:extLst>
          </p:cNvPr>
          <p:cNvPicPr>
            <a:picLocks noChangeAspect="1"/>
          </p:cNvPicPr>
          <p:nvPr/>
        </p:nvPicPr>
        <p:blipFill>
          <a:blip r:embed="rId2"/>
          <a:stretch>
            <a:fillRect/>
          </a:stretch>
        </p:blipFill>
        <p:spPr>
          <a:xfrm>
            <a:off x="7342543" y="1400962"/>
            <a:ext cx="4069980" cy="4685296"/>
          </a:xfrm>
          <a:prstGeom prst="rect">
            <a:avLst/>
          </a:prstGeom>
        </p:spPr>
      </p:pic>
    </p:spTree>
    <p:extLst>
      <p:ext uri="{BB962C8B-B14F-4D97-AF65-F5344CB8AC3E}">
        <p14:creationId xmlns:p14="http://schemas.microsoft.com/office/powerpoint/2010/main" val="4102434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DD219-7007-4E69-8092-02458F44D6F0}"/>
              </a:ext>
            </a:extLst>
          </p:cNvPr>
          <p:cNvSpPr>
            <a:spLocks noGrp="1"/>
          </p:cNvSpPr>
          <p:nvPr>
            <p:ph type="title"/>
          </p:nvPr>
        </p:nvSpPr>
        <p:spPr>
          <a:xfrm>
            <a:off x="0" y="0"/>
            <a:ext cx="12192000" cy="1325563"/>
          </a:xfrm>
        </p:spPr>
        <p:txBody>
          <a:bodyPr/>
          <a:lstStyle/>
          <a:p>
            <a:pPr lvl="2" algn="ctr">
              <a:lnSpc>
                <a:spcPct val="106000"/>
              </a:lnSpc>
            </a:pPr>
            <a:r>
              <a:rPr lang="en-US" sz="4400" noProof="0" dirty="0">
                <a:solidFill>
                  <a:srgbClr val="003264"/>
                </a:solidFill>
                <a:effectLst/>
                <a:latin typeface="Segoe UI" panose="020B0502040204020203" pitchFamily="34" charset="0"/>
                <a:ea typeface="Calibri" panose="020F0502020204030204" pitchFamily="34" charset="0"/>
                <a:cs typeface="Segoe UI" panose="020B0502040204020203" pitchFamily="34" charset="0"/>
              </a:rPr>
              <a:t>View Alerts</a:t>
            </a:r>
          </a:p>
        </p:txBody>
      </p:sp>
      <p:sp>
        <p:nvSpPr>
          <p:cNvPr id="6" name="Marcador de contenido 5">
            <a:extLst>
              <a:ext uri="{FF2B5EF4-FFF2-40B4-BE49-F238E27FC236}">
                <a16:creationId xmlns:a16="http://schemas.microsoft.com/office/drawing/2014/main" id="{1CEC3C64-25B7-452D-870C-06FE4142A464}"/>
              </a:ext>
            </a:extLst>
          </p:cNvPr>
          <p:cNvSpPr>
            <a:spLocks noGrp="1"/>
          </p:cNvSpPr>
          <p:nvPr>
            <p:ph idx="1"/>
          </p:nvPr>
        </p:nvSpPr>
        <p:spPr>
          <a:xfrm>
            <a:off x="530056" y="1693184"/>
            <a:ext cx="5040000" cy="4363667"/>
          </a:xfrm>
          <a:prstGeom prst="snip1Rect">
            <a:avLst/>
          </a:prstGeom>
        </p:spPr>
        <p:style>
          <a:lnRef idx="2">
            <a:schemeClr val="accent1"/>
          </a:lnRef>
          <a:fillRef idx="1">
            <a:schemeClr val="lt1"/>
          </a:fillRef>
          <a:effectRef idx="0">
            <a:schemeClr val="accent1"/>
          </a:effectRef>
          <a:fontRef idx="minor">
            <a:schemeClr val="dk1"/>
          </a:fontRef>
        </p:style>
        <p:txBody>
          <a:bodyPr>
            <a:normAutofit/>
          </a:bodyPr>
          <a:lstStyle/>
          <a:p>
            <a:pPr algn="l">
              <a:buFont typeface="Arial" panose="020B0604020202020204" pitchFamily="34" charset="0"/>
              <a:buChar char="•"/>
            </a:pPr>
            <a:r>
              <a:rPr lang="en-US" sz="1600" b="1" i="0" noProof="0" dirty="0">
                <a:solidFill>
                  <a:srgbClr val="000000"/>
                </a:solidFill>
                <a:effectLst/>
              </a:rPr>
              <a:t>Target Resource</a:t>
            </a:r>
            <a:r>
              <a:rPr lang="en-US" sz="1600" b="0" i="0" noProof="0" dirty="0">
                <a:solidFill>
                  <a:srgbClr val="000000"/>
                </a:solidFill>
                <a:effectLst/>
              </a:rPr>
              <a:t>: Defines the scope and signals available for alerting. A target can be any Azure resource.</a:t>
            </a:r>
          </a:p>
          <a:p>
            <a:pPr algn="l">
              <a:buFont typeface="Arial" panose="020B0604020202020204" pitchFamily="34" charset="0"/>
              <a:buChar char="•"/>
            </a:pPr>
            <a:r>
              <a:rPr lang="en-US" sz="1600" b="1" i="0" noProof="0" dirty="0">
                <a:solidFill>
                  <a:srgbClr val="000000"/>
                </a:solidFill>
                <a:effectLst/>
              </a:rPr>
              <a:t>Signal</a:t>
            </a:r>
            <a:r>
              <a:rPr lang="en-US" sz="1600" b="0" i="0" noProof="0" dirty="0">
                <a:solidFill>
                  <a:srgbClr val="000000"/>
                </a:solidFill>
                <a:effectLst/>
              </a:rPr>
              <a:t>: Emitted by the target resource. </a:t>
            </a:r>
          </a:p>
          <a:p>
            <a:pPr lvl="1">
              <a:lnSpc>
                <a:spcPct val="100000"/>
              </a:lnSpc>
            </a:pPr>
            <a:r>
              <a:rPr lang="en-US" sz="1600" b="0" i="0" noProof="0" dirty="0">
                <a:solidFill>
                  <a:srgbClr val="000000"/>
                </a:solidFill>
                <a:effectLst/>
              </a:rPr>
              <a:t>Metric</a:t>
            </a:r>
            <a:endParaRPr lang="en-US" sz="1600" noProof="0" dirty="0">
              <a:solidFill>
                <a:srgbClr val="000000"/>
              </a:solidFill>
            </a:endParaRPr>
          </a:p>
          <a:p>
            <a:pPr lvl="1">
              <a:lnSpc>
                <a:spcPct val="100000"/>
              </a:lnSpc>
            </a:pPr>
            <a:r>
              <a:rPr lang="en-US" sz="1600" b="0" i="0" noProof="0" dirty="0">
                <a:solidFill>
                  <a:srgbClr val="000000"/>
                </a:solidFill>
                <a:effectLst/>
              </a:rPr>
              <a:t>Activity log</a:t>
            </a:r>
          </a:p>
          <a:p>
            <a:pPr lvl="1">
              <a:lnSpc>
                <a:spcPct val="100000"/>
              </a:lnSpc>
            </a:pPr>
            <a:r>
              <a:rPr lang="en-US" sz="1600" b="0" i="0" noProof="0" dirty="0">
                <a:solidFill>
                  <a:srgbClr val="000000"/>
                </a:solidFill>
                <a:effectLst/>
              </a:rPr>
              <a:t>Application Insights</a:t>
            </a:r>
          </a:p>
          <a:p>
            <a:pPr lvl="1">
              <a:lnSpc>
                <a:spcPct val="100000"/>
              </a:lnSpc>
            </a:pPr>
            <a:r>
              <a:rPr lang="en-US" sz="1600" noProof="0" dirty="0">
                <a:solidFill>
                  <a:srgbClr val="000000"/>
                </a:solidFill>
              </a:rPr>
              <a:t>L</a:t>
            </a:r>
            <a:r>
              <a:rPr lang="en-US" sz="1600" b="0" i="0" noProof="0" dirty="0">
                <a:solidFill>
                  <a:srgbClr val="000000"/>
                </a:solidFill>
                <a:effectLst/>
              </a:rPr>
              <a:t>og</a:t>
            </a:r>
          </a:p>
          <a:p>
            <a:pPr algn="l">
              <a:buFont typeface="Arial" panose="020B0604020202020204" pitchFamily="34" charset="0"/>
              <a:buChar char="•"/>
            </a:pPr>
            <a:r>
              <a:rPr lang="en-US" sz="1600" b="1" i="0" noProof="0" dirty="0">
                <a:solidFill>
                  <a:srgbClr val="000000"/>
                </a:solidFill>
                <a:effectLst/>
              </a:rPr>
              <a:t>Criteria</a:t>
            </a:r>
            <a:r>
              <a:rPr lang="en-US" sz="1600" b="0" i="0" noProof="0" dirty="0">
                <a:solidFill>
                  <a:srgbClr val="000000"/>
                </a:solidFill>
                <a:effectLst/>
              </a:rPr>
              <a:t>: A combination of signal and logic applied on a target resource. Examples:</a:t>
            </a:r>
          </a:p>
          <a:p>
            <a:pPr marL="742950" lvl="1" indent="-285750" algn="l">
              <a:lnSpc>
                <a:spcPct val="100000"/>
              </a:lnSpc>
              <a:buFont typeface="Arial" panose="020B0604020202020204" pitchFamily="34" charset="0"/>
              <a:buChar char="•"/>
            </a:pPr>
            <a:r>
              <a:rPr lang="en-US" sz="1600" b="0" i="0" noProof="0" dirty="0">
                <a:solidFill>
                  <a:srgbClr val="000000"/>
                </a:solidFill>
                <a:effectLst/>
              </a:rPr>
              <a:t>Percentage CPU &gt; 70%</a:t>
            </a:r>
          </a:p>
          <a:p>
            <a:pPr marL="742950" lvl="1" indent="-285750" algn="l">
              <a:lnSpc>
                <a:spcPct val="100000"/>
              </a:lnSpc>
              <a:buFont typeface="Arial" panose="020B0604020202020204" pitchFamily="34" charset="0"/>
              <a:buChar char="•"/>
            </a:pPr>
            <a:r>
              <a:rPr lang="en-US" sz="1600" b="0" i="0" noProof="0" dirty="0">
                <a:solidFill>
                  <a:srgbClr val="000000"/>
                </a:solidFill>
                <a:effectLst/>
              </a:rPr>
              <a:t>Server Response Time &gt; 4 </a:t>
            </a:r>
            <a:r>
              <a:rPr lang="en-US" sz="1600" b="0" i="0" noProof="0" dirty="0" err="1">
                <a:solidFill>
                  <a:srgbClr val="000000"/>
                </a:solidFill>
                <a:effectLst/>
              </a:rPr>
              <a:t>ms</a:t>
            </a:r>
            <a:endParaRPr lang="en-US" sz="1600" b="0" i="0" noProof="0" dirty="0">
              <a:solidFill>
                <a:srgbClr val="000000"/>
              </a:solidFill>
              <a:effectLst/>
            </a:endParaRPr>
          </a:p>
          <a:p>
            <a:pPr marL="742950" lvl="1" indent="-285750" algn="l">
              <a:lnSpc>
                <a:spcPct val="100000"/>
              </a:lnSpc>
              <a:buFont typeface="Arial" panose="020B0604020202020204" pitchFamily="34" charset="0"/>
              <a:buChar char="•"/>
            </a:pPr>
            <a:r>
              <a:rPr lang="en-US" sz="1600" b="0" i="0" noProof="0" dirty="0">
                <a:solidFill>
                  <a:srgbClr val="000000"/>
                </a:solidFill>
                <a:effectLst/>
              </a:rPr>
              <a:t>Result Count of a Log </a:t>
            </a:r>
            <a:r>
              <a:rPr lang="en-US" sz="1600" dirty="0">
                <a:solidFill>
                  <a:srgbClr val="000000"/>
                </a:solidFill>
              </a:rPr>
              <a:t>Q</a:t>
            </a:r>
            <a:r>
              <a:rPr lang="en-US" sz="1600" b="0" i="0" noProof="0" dirty="0" err="1">
                <a:solidFill>
                  <a:srgbClr val="000000"/>
                </a:solidFill>
                <a:effectLst/>
              </a:rPr>
              <a:t>uery</a:t>
            </a:r>
            <a:r>
              <a:rPr lang="en-US" sz="1600" b="0" i="0" noProof="0" dirty="0">
                <a:solidFill>
                  <a:srgbClr val="000000"/>
                </a:solidFill>
                <a:effectLst/>
              </a:rPr>
              <a:t> &gt; 100</a:t>
            </a:r>
          </a:p>
          <a:p>
            <a:pPr marL="0" indent="0">
              <a:buNone/>
            </a:pPr>
            <a:endParaRPr lang="en-US" sz="1400" noProof="0" dirty="0"/>
          </a:p>
        </p:txBody>
      </p:sp>
      <p:sp>
        <p:nvSpPr>
          <p:cNvPr id="8" name="CuadroTexto 7">
            <a:extLst>
              <a:ext uri="{FF2B5EF4-FFF2-40B4-BE49-F238E27FC236}">
                <a16:creationId xmlns:a16="http://schemas.microsoft.com/office/drawing/2014/main" id="{12F572DC-F80F-471D-8943-E54DDC8599DE}"/>
              </a:ext>
            </a:extLst>
          </p:cNvPr>
          <p:cNvSpPr txBox="1"/>
          <p:nvPr/>
        </p:nvSpPr>
        <p:spPr>
          <a:xfrm>
            <a:off x="6621945" y="1693183"/>
            <a:ext cx="5040000" cy="4363667"/>
          </a:xfrm>
          <a:prstGeom prst="snip1Rect">
            <a:avLst/>
          </a:prstGeom>
        </p:spPr>
        <p:style>
          <a:lnRef idx="2">
            <a:schemeClr val="accent1"/>
          </a:lnRef>
          <a:fillRef idx="1">
            <a:schemeClr val="lt1"/>
          </a:fillRef>
          <a:effectRef idx="0">
            <a:schemeClr val="accent1"/>
          </a:effectRef>
          <a:fontRef idx="minor">
            <a:schemeClr val="dk1"/>
          </a:fontRef>
        </p:style>
        <p:txBody>
          <a:bodyPr wrap="square">
            <a:noAutofit/>
          </a:bodyPr>
          <a:lstStyle/>
          <a:p>
            <a:pPr marL="228600" indent="-228600">
              <a:lnSpc>
                <a:spcPct val="90000"/>
              </a:lnSpc>
              <a:spcBef>
                <a:spcPts val="1000"/>
              </a:spcBef>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Alert Name: </a:t>
            </a:r>
            <a:r>
              <a:rPr lang="en-US" sz="1600" dirty="0">
                <a:solidFill>
                  <a:srgbClr val="000000"/>
                </a:solidFill>
                <a:latin typeface="Segoe UI" panose="020B0502040204020203" pitchFamily="34" charset="0"/>
                <a:cs typeface="Segoe UI" panose="020B0502040204020203" pitchFamily="34" charset="0"/>
              </a:rPr>
              <a:t>A specific name for the alert rule configured by the user.</a:t>
            </a:r>
            <a:endParaRPr lang="en-US" sz="1600" b="1" dirty="0">
              <a:solidFill>
                <a:srgbClr val="000000"/>
              </a:solidFill>
              <a:latin typeface="Segoe UI" panose="020B0502040204020203" pitchFamily="34" charset="0"/>
              <a:cs typeface="Segoe UI" panose="020B0502040204020203" pitchFamily="34" charset="0"/>
            </a:endParaRPr>
          </a:p>
          <a:p>
            <a:pPr marL="228600" indent="-228600">
              <a:lnSpc>
                <a:spcPct val="90000"/>
              </a:lnSpc>
              <a:spcBef>
                <a:spcPts val="1000"/>
              </a:spcBef>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Alert Description: </a:t>
            </a:r>
            <a:r>
              <a:rPr lang="en-US" sz="1600" dirty="0">
                <a:solidFill>
                  <a:srgbClr val="000000"/>
                </a:solidFill>
                <a:latin typeface="Segoe UI" panose="020B0502040204020203" pitchFamily="34" charset="0"/>
                <a:cs typeface="Segoe UI" panose="020B0502040204020203" pitchFamily="34" charset="0"/>
              </a:rPr>
              <a:t>A description for the alert rule configured by the user.</a:t>
            </a:r>
          </a:p>
          <a:p>
            <a:pPr marL="228600" indent="-228600">
              <a:lnSpc>
                <a:spcPct val="90000"/>
              </a:lnSpc>
              <a:spcBef>
                <a:spcPts val="1000"/>
              </a:spcBef>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Severity: </a:t>
            </a:r>
            <a:r>
              <a:rPr lang="en-US" sz="1600" dirty="0">
                <a:solidFill>
                  <a:srgbClr val="000000"/>
                </a:solidFill>
                <a:latin typeface="Segoe UI" panose="020B0502040204020203" pitchFamily="34" charset="0"/>
                <a:cs typeface="Segoe UI" panose="020B0502040204020203" pitchFamily="34" charset="0"/>
              </a:rPr>
              <a:t>The severity of the alert after the criteria specified in the alert rule is met. Severity can range from 0 to 4.</a:t>
            </a:r>
          </a:p>
          <a:p>
            <a:pPr marL="742950" lvl="1" indent="-285750" algn="l">
              <a:spcBef>
                <a:spcPts val="500"/>
              </a:spcBef>
              <a:buFont typeface="Arial" panose="020B0604020202020204" pitchFamily="34" charset="0"/>
              <a:buChar char="•"/>
            </a:pPr>
            <a:r>
              <a:rPr lang="en-US" sz="1600" b="0" i="0" dirty="0" err="1">
                <a:solidFill>
                  <a:srgbClr val="000000"/>
                </a:solidFill>
                <a:effectLst/>
                <a:latin typeface="Segoe UI" panose="020B0502040204020203" pitchFamily="34" charset="0"/>
                <a:cs typeface="Segoe UI" panose="020B0502040204020203" pitchFamily="34" charset="0"/>
              </a:rPr>
              <a:t>Sev</a:t>
            </a:r>
            <a:r>
              <a:rPr lang="en-US" sz="1600" b="0" i="0" dirty="0">
                <a:solidFill>
                  <a:srgbClr val="000000"/>
                </a:solidFill>
                <a:effectLst/>
                <a:latin typeface="Segoe UI" panose="020B0502040204020203" pitchFamily="34" charset="0"/>
                <a:cs typeface="Segoe UI" panose="020B0502040204020203" pitchFamily="34" charset="0"/>
              </a:rPr>
              <a:t> 0 = Critical</a:t>
            </a:r>
          </a:p>
          <a:p>
            <a:pPr marL="742950" lvl="1" indent="-285750" algn="l">
              <a:spcBef>
                <a:spcPts val="500"/>
              </a:spcBef>
              <a:buFont typeface="Arial" panose="020B0604020202020204" pitchFamily="34" charset="0"/>
              <a:buChar char="•"/>
            </a:pPr>
            <a:r>
              <a:rPr lang="en-US" sz="1600" b="0" i="0" dirty="0" err="1">
                <a:solidFill>
                  <a:srgbClr val="000000"/>
                </a:solidFill>
                <a:effectLst/>
                <a:latin typeface="Segoe UI" panose="020B0502040204020203" pitchFamily="34" charset="0"/>
                <a:cs typeface="Segoe UI" panose="020B0502040204020203" pitchFamily="34" charset="0"/>
              </a:rPr>
              <a:t>Sev</a:t>
            </a:r>
            <a:r>
              <a:rPr lang="en-US" sz="1600" b="0" i="0" dirty="0">
                <a:solidFill>
                  <a:srgbClr val="000000"/>
                </a:solidFill>
                <a:effectLst/>
                <a:latin typeface="Segoe UI" panose="020B0502040204020203" pitchFamily="34" charset="0"/>
                <a:cs typeface="Segoe UI" panose="020B0502040204020203" pitchFamily="34" charset="0"/>
              </a:rPr>
              <a:t> 1 = Error</a:t>
            </a:r>
          </a:p>
          <a:p>
            <a:pPr marL="742950" lvl="1" indent="-285750" algn="l">
              <a:spcBef>
                <a:spcPts val="500"/>
              </a:spcBef>
              <a:buFont typeface="Arial" panose="020B0604020202020204" pitchFamily="34" charset="0"/>
              <a:buChar char="•"/>
            </a:pPr>
            <a:r>
              <a:rPr lang="en-US" sz="1600" b="0" i="0" dirty="0" err="1">
                <a:solidFill>
                  <a:srgbClr val="000000"/>
                </a:solidFill>
                <a:effectLst/>
                <a:latin typeface="Segoe UI" panose="020B0502040204020203" pitchFamily="34" charset="0"/>
                <a:cs typeface="Segoe UI" panose="020B0502040204020203" pitchFamily="34" charset="0"/>
              </a:rPr>
              <a:t>Sev</a:t>
            </a:r>
            <a:r>
              <a:rPr lang="en-US" sz="1600" b="0" i="0" dirty="0">
                <a:solidFill>
                  <a:srgbClr val="000000"/>
                </a:solidFill>
                <a:effectLst/>
                <a:latin typeface="Segoe UI" panose="020B0502040204020203" pitchFamily="34" charset="0"/>
                <a:cs typeface="Segoe UI" panose="020B0502040204020203" pitchFamily="34" charset="0"/>
              </a:rPr>
              <a:t> 2 = Warning</a:t>
            </a:r>
          </a:p>
          <a:p>
            <a:pPr marL="742950" lvl="1" indent="-285750" algn="l">
              <a:spcBef>
                <a:spcPts val="500"/>
              </a:spcBef>
              <a:buFont typeface="Arial" panose="020B0604020202020204" pitchFamily="34" charset="0"/>
              <a:buChar char="•"/>
            </a:pPr>
            <a:r>
              <a:rPr lang="en-US" sz="1600" b="0" i="0" dirty="0" err="1">
                <a:solidFill>
                  <a:srgbClr val="000000"/>
                </a:solidFill>
                <a:effectLst/>
                <a:latin typeface="Segoe UI" panose="020B0502040204020203" pitchFamily="34" charset="0"/>
                <a:cs typeface="Segoe UI" panose="020B0502040204020203" pitchFamily="34" charset="0"/>
              </a:rPr>
              <a:t>Sev</a:t>
            </a:r>
            <a:r>
              <a:rPr lang="en-US" sz="1600" b="0" i="0" dirty="0">
                <a:solidFill>
                  <a:srgbClr val="000000"/>
                </a:solidFill>
                <a:effectLst/>
                <a:latin typeface="Segoe UI" panose="020B0502040204020203" pitchFamily="34" charset="0"/>
                <a:cs typeface="Segoe UI" panose="020B0502040204020203" pitchFamily="34" charset="0"/>
              </a:rPr>
              <a:t> 3 = Informational</a:t>
            </a:r>
          </a:p>
          <a:p>
            <a:pPr marL="742950" lvl="1" indent="-285750" algn="l">
              <a:spcBef>
                <a:spcPts val="500"/>
              </a:spcBef>
              <a:buFont typeface="Arial" panose="020B0604020202020204" pitchFamily="34" charset="0"/>
              <a:buChar char="•"/>
            </a:pPr>
            <a:r>
              <a:rPr lang="en-US" sz="1600" b="0" i="0" dirty="0" err="1">
                <a:solidFill>
                  <a:srgbClr val="000000"/>
                </a:solidFill>
                <a:effectLst/>
                <a:latin typeface="Segoe UI" panose="020B0502040204020203" pitchFamily="34" charset="0"/>
                <a:cs typeface="Segoe UI" panose="020B0502040204020203" pitchFamily="34" charset="0"/>
              </a:rPr>
              <a:t>Sev</a:t>
            </a:r>
            <a:r>
              <a:rPr lang="en-US" sz="1600" b="0" i="0" dirty="0">
                <a:solidFill>
                  <a:srgbClr val="000000"/>
                </a:solidFill>
                <a:effectLst/>
                <a:latin typeface="Segoe UI" panose="020B0502040204020203" pitchFamily="34" charset="0"/>
                <a:cs typeface="Segoe UI" panose="020B0502040204020203" pitchFamily="34" charset="0"/>
              </a:rPr>
              <a:t> 4 = Verbose</a:t>
            </a:r>
            <a:endParaRPr lang="en-US" sz="1600" b="1" dirty="0">
              <a:solidFill>
                <a:srgbClr val="000000"/>
              </a:solidFill>
              <a:latin typeface="Segoe UI" panose="020B0502040204020203" pitchFamily="34" charset="0"/>
              <a:cs typeface="Segoe UI" panose="020B0502040204020203" pitchFamily="34" charset="0"/>
            </a:endParaRPr>
          </a:p>
          <a:p>
            <a:pPr marL="228600" indent="-228600">
              <a:lnSpc>
                <a:spcPct val="90000"/>
              </a:lnSpc>
              <a:spcBef>
                <a:spcPts val="1000"/>
              </a:spcBef>
              <a:buFont typeface="Arial" panose="020B0604020202020204" pitchFamily="34" charset="0"/>
              <a:buChar char="•"/>
            </a:pPr>
            <a:r>
              <a:rPr lang="en-US" sz="1600" b="1" dirty="0">
                <a:solidFill>
                  <a:srgbClr val="000000"/>
                </a:solidFill>
                <a:latin typeface="Segoe UI" panose="020B0502040204020203" pitchFamily="34" charset="0"/>
                <a:cs typeface="Segoe UI" panose="020B0502040204020203" pitchFamily="34" charset="0"/>
              </a:rPr>
              <a:t>Action: </a:t>
            </a:r>
            <a:r>
              <a:rPr lang="en-US" sz="1600" dirty="0">
                <a:solidFill>
                  <a:srgbClr val="000000"/>
                </a:solidFill>
                <a:latin typeface="Segoe UI" panose="020B0502040204020203" pitchFamily="34" charset="0"/>
                <a:cs typeface="Segoe UI" panose="020B0502040204020203" pitchFamily="34" charset="0"/>
              </a:rPr>
              <a:t>A specific action taken when the alert is fired.</a:t>
            </a:r>
          </a:p>
        </p:txBody>
      </p:sp>
      <p:sp>
        <p:nvSpPr>
          <p:cNvPr id="10" name="CuadroTexto 9">
            <a:extLst>
              <a:ext uri="{FF2B5EF4-FFF2-40B4-BE49-F238E27FC236}">
                <a16:creationId xmlns:a16="http://schemas.microsoft.com/office/drawing/2014/main" id="{FD2E5EF8-4EE5-468C-AA06-96DB3217A75B}"/>
              </a:ext>
            </a:extLst>
          </p:cNvPr>
          <p:cNvSpPr txBox="1"/>
          <p:nvPr/>
        </p:nvSpPr>
        <p:spPr>
          <a:xfrm>
            <a:off x="530055" y="1231518"/>
            <a:ext cx="6097656" cy="461665"/>
          </a:xfrm>
          <a:prstGeom prst="rect">
            <a:avLst/>
          </a:prstGeom>
          <a:noFill/>
        </p:spPr>
        <p:txBody>
          <a:bodyPr wrap="square">
            <a:spAutoFit/>
          </a:bodyPr>
          <a:lstStyle/>
          <a:p>
            <a:pPr marL="0" indent="0">
              <a:buNone/>
            </a:pPr>
            <a:r>
              <a:rPr lang="en-US" sz="2400" b="1" dirty="0">
                <a:solidFill>
                  <a:srgbClr val="008AD7"/>
                </a:solidFill>
                <a:latin typeface="Segoe UI" panose="020B0502040204020203" pitchFamily="34" charset="0"/>
                <a:cs typeface="Segoe UI" panose="020B0502040204020203" pitchFamily="34" charset="0"/>
              </a:rPr>
              <a:t>Alert Rule Attributes</a:t>
            </a:r>
          </a:p>
        </p:txBody>
      </p:sp>
    </p:spTree>
    <p:extLst>
      <p:ext uri="{BB962C8B-B14F-4D97-AF65-F5344CB8AC3E}">
        <p14:creationId xmlns:p14="http://schemas.microsoft.com/office/powerpoint/2010/main" val="42822670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F3102-34FC-44D8-8597-A9FE635D5051}"/>
              </a:ext>
            </a:extLst>
          </p:cNvPr>
          <p:cNvSpPr>
            <a:spLocks noGrp="1"/>
          </p:cNvSpPr>
          <p:nvPr>
            <p:ph type="title"/>
          </p:nvPr>
        </p:nvSpPr>
        <p:spPr/>
        <p:txBody>
          <a:bodyPr/>
          <a:lstStyle/>
          <a:p>
            <a:pPr algn="ctr"/>
            <a:r>
              <a:rPr lang="en-US" sz="4400" noProof="0" dirty="0">
                <a:effectLst/>
                <a:ea typeface="Calibri" panose="020F0502020204030204" pitchFamily="34" charset="0"/>
                <a:cs typeface="Times New Roman" panose="02020603050405020304" pitchFamily="18" charset="0"/>
              </a:rPr>
              <a:t>Creating Actions </a:t>
            </a:r>
            <a:r>
              <a:rPr lang="en-US" dirty="0">
                <a:ea typeface="Calibri" panose="020F0502020204030204" pitchFamily="34" charset="0"/>
                <a:cs typeface="Times New Roman" panose="02020603050405020304" pitchFamily="18" charset="0"/>
              </a:rPr>
              <a:t>G</a:t>
            </a:r>
            <a:r>
              <a:rPr lang="en-US" sz="4400" noProof="0" dirty="0" err="1">
                <a:effectLst/>
                <a:ea typeface="Calibri" panose="020F0502020204030204" pitchFamily="34" charset="0"/>
                <a:cs typeface="Times New Roman" panose="02020603050405020304" pitchFamily="18" charset="0"/>
              </a:rPr>
              <a:t>roups</a:t>
            </a:r>
            <a:endParaRPr lang="en-US" noProof="0" dirty="0"/>
          </a:p>
        </p:txBody>
      </p:sp>
      <p:sp>
        <p:nvSpPr>
          <p:cNvPr id="3" name="Marcador de contenido 2">
            <a:extLst>
              <a:ext uri="{FF2B5EF4-FFF2-40B4-BE49-F238E27FC236}">
                <a16:creationId xmlns:a16="http://schemas.microsoft.com/office/drawing/2014/main" id="{279F9444-5B0D-4203-AF4A-4A65F93D7C9B}"/>
              </a:ext>
            </a:extLst>
          </p:cNvPr>
          <p:cNvSpPr>
            <a:spLocks noGrp="1"/>
          </p:cNvSpPr>
          <p:nvPr>
            <p:ph idx="1"/>
          </p:nvPr>
        </p:nvSpPr>
        <p:spPr>
          <a:xfrm>
            <a:off x="838200" y="1690688"/>
            <a:ext cx="10744200" cy="5327798"/>
          </a:xfrm>
        </p:spPr>
        <p:txBody>
          <a:bodyPr>
            <a:noAutofit/>
          </a:bodyPr>
          <a:lstStyle/>
          <a:p>
            <a:pPr marL="0" indent="0">
              <a:lnSpc>
                <a:spcPct val="100000"/>
              </a:lnSpc>
              <a:spcBef>
                <a:spcPts val="0"/>
              </a:spcBef>
              <a:spcAft>
                <a:spcPts val="600"/>
              </a:spcAft>
              <a:buNone/>
            </a:pPr>
            <a:r>
              <a:rPr lang="en-US" sz="1800" b="0" i="0" noProof="0" dirty="0">
                <a:solidFill>
                  <a:srgbClr val="000000"/>
                </a:solidFill>
                <a:effectLst/>
              </a:rPr>
              <a:t>An action group is a collection of notification preferences defined by the owner of an Azure subscription:</a:t>
            </a:r>
          </a:p>
          <a:p>
            <a:pPr lvl="1">
              <a:lnSpc>
                <a:spcPct val="120000"/>
              </a:lnSpc>
              <a:spcBef>
                <a:spcPts val="1000"/>
              </a:spcBef>
            </a:pPr>
            <a:r>
              <a:rPr lang="en-US" sz="1800" b="1" i="0" noProof="0" dirty="0">
                <a:solidFill>
                  <a:srgbClr val="000000"/>
                </a:solidFill>
                <a:effectLst/>
              </a:rPr>
              <a:t>Automation Runbook</a:t>
            </a:r>
            <a:r>
              <a:rPr lang="en-US" sz="1800" dirty="0">
                <a:solidFill>
                  <a:srgbClr val="000000"/>
                </a:solidFill>
              </a:rPr>
              <a:t> – </a:t>
            </a:r>
            <a:r>
              <a:rPr lang="en-US" sz="1800" b="0" i="0" noProof="0" dirty="0">
                <a:solidFill>
                  <a:srgbClr val="000000"/>
                </a:solidFill>
                <a:effectLst/>
              </a:rPr>
              <a:t>the ability to define, build, orchestrate, manage, and report on workflows that support system and network operational processes. </a:t>
            </a:r>
          </a:p>
          <a:p>
            <a:pPr lvl="1">
              <a:lnSpc>
                <a:spcPct val="120000"/>
              </a:lnSpc>
              <a:spcBef>
                <a:spcPts val="1000"/>
              </a:spcBef>
            </a:pPr>
            <a:r>
              <a:rPr lang="en-US" sz="1800" b="1" i="0" noProof="0" dirty="0">
                <a:solidFill>
                  <a:srgbClr val="000000"/>
                </a:solidFill>
                <a:effectLst/>
              </a:rPr>
              <a:t>Azure Function</a:t>
            </a:r>
            <a:r>
              <a:rPr lang="en-US" sz="1800" b="0" i="0" noProof="0" dirty="0">
                <a:solidFill>
                  <a:srgbClr val="000000"/>
                </a:solidFill>
                <a:effectLst/>
              </a:rPr>
              <a:t> – is a serverless compute service that lets </a:t>
            </a:r>
            <a:r>
              <a:rPr lang="en-US" sz="1800" dirty="0">
                <a:solidFill>
                  <a:srgbClr val="000000"/>
                </a:solidFill>
              </a:rPr>
              <a:t>users</a:t>
            </a:r>
            <a:r>
              <a:rPr lang="en-US" sz="1800" b="0" i="0" noProof="0" dirty="0">
                <a:solidFill>
                  <a:srgbClr val="000000"/>
                </a:solidFill>
                <a:effectLst/>
              </a:rPr>
              <a:t> run event-triggered code.</a:t>
            </a:r>
          </a:p>
          <a:p>
            <a:pPr lvl="1">
              <a:lnSpc>
                <a:spcPct val="120000"/>
              </a:lnSpc>
              <a:spcBef>
                <a:spcPts val="1000"/>
              </a:spcBef>
            </a:pPr>
            <a:r>
              <a:rPr lang="en-US" sz="1800" b="1" i="0" noProof="0" dirty="0">
                <a:solidFill>
                  <a:srgbClr val="000000"/>
                </a:solidFill>
                <a:effectLst/>
              </a:rPr>
              <a:t>Email Azure Resource Manager Role</a:t>
            </a:r>
            <a:r>
              <a:rPr lang="en-US" sz="1800" b="0" i="0" noProof="0" dirty="0">
                <a:solidFill>
                  <a:srgbClr val="000000"/>
                </a:solidFill>
                <a:effectLst/>
              </a:rPr>
              <a:t> – send an email to the members of the subscription's role. </a:t>
            </a:r>
          </a:p>
          <a:p>
            <a:pPr lvl="1">
              <a:lnSpc>
                <a:spcPct val="120000"/>
              </a:lnSpc>
              <a:spcBef>
                <a:spcPts val="1000"/>
              </a:spcBef>
            </a:pPr>
            <a:r>
              <a:rPr lang="en-US" sz="1800" b="1" i="0" noProof="0" dirty="0">
                <a:solidFill>
                  <a:srgbClr val="000000"/>
                </a:solidFill>
                <a:effectLst/>
              </a:rPr>
              <a:t>Email/SMS/Push/Voice</a:t>
            </a:r>
            <a:r>
              <a:rPr lang="en-US" sz="1800" dirty="0">
                <a:solidFill>
                  <a:srgbClr val="000000"/>
                </a:solidFill>
              </a:rPr>
              <a:t> – s</a:t>
            </a:r>
            <a:r>
              <a:rPr lang="en-US" sz="1800" b="0" i="0" noProof="0" dirty="0" err="1">
                <a:solidFill>
                  <a:srgbClr val="000000"/>
                </a:solidFill>
                <a:effectLst/>
              </a:rPr>
              <a:t>pecify</a:t>
            </a:r>
            <a:r>
              <a:rPr lang="en-US" sz="1800" b="0" i="0" noProof="0" dirty="0">
                <a:solidFill>
                  <a:srgbClr val="000000"/>
                </a:solidFill>
                <a:effectLst/>
              </a:rPr>
              <a:t> any email, SMS, push, or voice actions.</a:t>
            </a:r>
          </a:p>
          <a:p>
            <a:pPr lvl="1">
              <a:lnSpc>
                <a:spcPct val="120000"/>
              </a:lnSpc>
              <a:spcBef>
                <a:spcPts val="1000"/>
              </a:spcBef>
            </a:pPr>
            <a:r>
              <a:rPr lang="en-US" sz="1800" b="1" i="0" noProof="0" dirty="0">
                <a:solidFill>
                  <a:srgbClr val="000000"/>
                </a:solidFill>
                <a:effectLst/>
              </a:rPr>
              <a:t>ITSM</a:t>
            </a:r>
            <a:r>
              <a:rPr lang="en-US" sz="1800" b="0" i="0" noProof="0" dirty="0">
                <a:solidFill>
                  <a:srgbClr val="000000"/>
                </a:solidFill>
                <a:effectLst/>
              </a:rPr>
              <a:t> – connect Azure and a supported IT Service Management (ITSM) product/service. </a:t>
            </a:r>
          </a:p>
          <a:p>
            <a:pPr lvl="1">
              <a:lnSpc>
                <a:spcPct val="120000"/>
              </a:lnSpc>
              <a:spcBef>
                <a:spcPts val="1000"/>
              </a:spcBef>
            </a:pPr>
            <a:r>
              <a:rPr lang="en-US" sz="1800" b="1" i="0" noProof="0" dirty="0">
                <a:solidFill>
                  <a:srgbClr val="000000"/>
                </a:solidFill>
                <a:effectLst/>
              </a:rPr>
              <a:t>Logic App</a:t>
            </a:r>
            <a:r>
              <a:rPr lang="en-US" sz="1800" b="0" i="0" noProof="0" dirty="0">
                <a:solidFill>
                  <a:srgbClr val="000000"/>
                </a:solidFill>
                <a:effectLst/>
              </a:rPr>
              <a:t> – connect </a:t>
            </a:r>
            <a:r>
              <a:rPr lang="en-US" sz="1800" dirty="0">
                <a:solidFill>
                  <a:srgbClr val="000000"/>
                </a:solidFill>
              </a:rPr>
              <a:t>user</a:t>
            </a:r>
            <a:r>
              <a:rPr lang="en-US" sz="1800" b="0" i="0" noProof="0" dirty="0">
                <a:solidFill>
                  <a:srgbClr val="000000"/>
                </a:solidFill>
                <a:effectLst/>
              </a:rPr>
              <a:t> business-critical apps and services by automating </a:t>
            </a:r>
            <a:r>
              <a:rPr lang="en-US" sz="1800" dirty="0" err="1">
                <a:solidFill>
                  <a:srgbClr val="000000"/>
                </a:solidFill>
              </a:rPr>
              <a:t>thei</a:t>
            </a:r>
            <a:r>
              <a:rPr lang="en-US" sz="1800" b="0" i="0" noProof="0" dirty="0">
                <a:solidFill>
                  <a:srgbClr val="000000"/>
                </a:solidFill>
                <a:effectLst/>
              </a:rPr>
              <a:t>r workflows.</a:t>
            </a:r>
          </a:p>
          <a:p>
            <a:pPr lvl="1">
              <a:lnSpc>
                <a:spcPct val="120000"/>
              </a:lnSpc>
              <a:spcBef>
                <a:spcPts val="1000"/>
              </a:spcBef>
            </a:pPr>
            <a:r>
              <a:rPr lang="en-US" sz="1800" b="1" i="0" noProof="0" dirty="0">
                <a:solidFill>
                  <a:srgbClr val="000000"/>
                </a:solidFill>
                <a:effectLst/>
              </a:rPr>
              <a:t>Webhook</a:t>
            </a:r>
            <a:r>
              <a:rPr lang="en-US" sz="1800" b="0" i="0" noProof="0" dirty="0">
                <a:solidFill>
                  <a:srgbClr val="000000"/>
                </a:solidFill>
                <a:effectLst/>
              </a:rPr>
              <a:t> – an HTTP endpoint that allows external applications to communicate with </a:t>
            </a:r>
            <a:r>
              <a:rPr lang="en-US" sz="1800" dirty="0">
                <a:solidFill>
                  <a:srgbClr val="000000"/>
                </a:solidFill>
              </a:rPr>
              <a:t>the user’s</a:t>
            </a:r>
            <a:r>
              <a:rPr lang="en-US" sz="1800" b="0" i="0" noProof="0" dirty="0">
                <a:solidFill>
                  <a:srgbClr val="000000"/>
                </a:solidFill>
                <a:effectLst/>
              </a:rPr>
              <a:t> system.</a:t>
            </a:r>
          </a:p>
          <a:p>
            <a:endParaRPr lang="en-US" sz="1800" noProof="0" dirty="0"/>
          </a:p>
        </p:txBody>
      </p:sp>
    </p:spTree>
    <p:extLst>
      <p:ext uri="{BB962C8B-B14F-4D97-AF65-F5344CB8AC3E}">
        <p14:creationId xmlns:p14="http://schemas.microsoft.com/office/powerpoint/2010/main" val="789370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FCDC28-65AE-429D-B567-B3472CAD3F81}"/>
              </a:ext>
            </a:extLst>
          </p:cNvPr>
          <p:cNvSpPr>
            <a:spLocks noGrp="1"/>
          </p:cNvSpPr>
          <p:nvPr>
            <p:ph type="title"/>
          </p:nvPr>
        </p:nvSpPr>
        <p:spPr>
          <a:xfrm>
            <a:off x="838200" y="365125"/>
            <a:ext cx="10515600" cy="1325563"/>
          </a:xfrm>
        </p:spPr>
        <p:txBody>
          <a:bodyPr/>
          <a:lstStyle/>
          <a:p>
            <a:pPr algn="ctr"/>
            <a:r>
              <a:rPr lang="en-US" noProof="0" dirty="0"/>
              <a:t>Diagnostic Logging and Log </a:t>
            </a:r>
            <a:r>
              <a:rPr lang="en-US" dirty="0"/>
              <a:t>R</a:t>
            </a:r>
            <a:r>
              <a:rPr lang="en-US" noProof="0" dirty="0" err="1"/>
              <a:t>etention</a:t>
            </a:r>
            <a:endParaRPr lang="en-US" noProof="0" dirty="0"/>
          </a:p>
        </p:txBody>
      </p:sp>
      <p:sp>
        <p:nvSpPr>
          <p:cNvPr id="6" name="CuadroTexto 5">
            <a:extLst>
              <a:ext uri="{FF2B5EF4-FFF2-40B4-BE49-F238E27FC236}">
                <a16:creationId xmlns:a16="http://schemas.microsoft.com/office/drawing/2014/main" id="{C26C2CF7-767B-4DEB-9DE9-D53CFD3FA1EA}"/>
              </a:ext>
            </a:extLst>
          </p:cNvPr>
          <p:cNvSpPr txBox="1"/>
          <p:nvPr/>
        </p:nvSpPr>
        <p:spPr>
          <a:xfrm>
            <a:off x="712180" y="1890623"/>
            <a:ext cx="4206411" cy="3888244"/>
          </a:xfrm>
          <a:prstGeom prst="rect">
            <a:avLst/>
          </a:prstGeom>
          <a:noFill/>
        </p:spPr>
        <p:txBody>
          <a:bodyPr wrap="square">
            <a:spAutoFit/>
          </a:bodyPr>
          <a:lstStyle/>
          <a:p>
            <a:pPr algn="l"/>
            <a:endParaRPr lang="en-US" sz="2000" b="0" i="0" dirty="0">
              <a:solidFill>
                <a:srgbClr val="000000"/>
              </a:solidFill>
              <a:effectLst/>
              <a:latin typeface="Segoe UI" panose="020B0502040204020203" pitchFamily="34" charset="0"/>
              <a:cs typeface="Segoe UI" panose="020B0502040204020203" pitchFamily="34" charset="0"/>
            </a:endParaRPr>
          </a:p>
          <a:p>
            <a:pPr algn="l">
              <a:spcAft>
                <a:spcPts val="1200"/>
              </a:spcAft>
            </a:pPr>
            <a:r>
              <a:rPr lang="en-US" sz="2000" b="1" i="0" dirty="0">
                <a:solidFill>
                  <a:srgbClr val="008AD7"/>
                </a:solidFill>
                <a:effectLst/>
                <a:latin typeface="Segoe UI" panose="020B0502040204020203" pitchFamily="34" charset="0"/>
                <a:cs typeface="Segoe UI" panose="020B0502040204020203" pitchFamily="34" charset="0"/>
              </a:rPr>
              <a:t>Azure Monitor Diagnostic </a:t>
            </a:r>
            <a:r>
              <a:rPr lang="en-US" sz="2000" b="1" dirty="0">
                <a:solidFill>
                  <a:srgbClr val="008AD7"/>
                </a:solidFill>
                <a:latin typeface="Segoe UI" panose="020B0502040204020203" pitchFamily="34" charset="0"/>
                <a:cs typeface="Segoe UI" panose="020B0502040204020203" pitchFamily="34" charset="0"/>
              </a:rPr>
              <a:t>L</a:t>
            </a:r>
            <a:r>
              <a:rPr lang="en-US" sz="2000" b="1" i="0" dirty="0">
                <a:solidFill>
                  <a:srgbClr val="008AD7"/>
                </a:solidFill>
                <a:effectLst/>
                <a:latin typeface="Segoe UI" panose="020B0502040204020203" pitchFamily="34" charset="0"/>
                <a:cs typeface="Segoe UI" panose="020B0502040204020203" pitchFamily="34" charset="0"/>
              </a:rPr>
              <a:t>ogs:</a:t>
            </a:r>
            <a:endParaRPr lang="en-US" sz="2000" b="1" dirty="0">
              <a:solidFill>
                <a:srgbClr val="008AD7"/>
              </a:solidFill>
              <a:latin typeface="Segoe UI" panose="020B0502040204020203" pitchFamily="34" charset="0"/>
              <a:cs typeface="Segoe UI" panose="020B0502040204020203" pitchFamily="34" charset="0"/>
            </a:endParaRPr>
          </a:p>
          <a:p>
            <a:pPr marL="548640" lvl="1" indent="-285750">
              <a:spcBef>
                <a:spcPts val="1000"/>
              </a:spcBef>
              <a:buFont typeface="Arial" panose="020B0604020202020204" pitchFamily="34" charset="0"/>
              <a:buChar char="•"/>
            </a:pPr>
            <a:r>
              <a:rPr lang="en-US" sz="2000" b="1" i="0" dirty="0">
                <a:solidFill>
                  <a:srgbClr val="000000"/>
                </a:solidFill>
                <a:effectLst/>
                <a:latin typeface="Segoe UI" panose="020B0502040204020203" pitchFamily="34" charset="0"/>
                <a:cs typeface="Segoe UI" panose="020B0502040204020203" pitchFamily="34" charset="0"/>
              </a:rPr>
              <a:t>Tenant Logs</a:t>
            </a:r>
            <a:r>
              <a:rPr lang="en-US" sz="2000" dirty="0">
                <a:solidFill>
                  <a:srgbClr val="000000"/>
                </a:solidFill>
                <a:latin typeface="Segoe UI" panose="020B0502040204020203" pitchFamily="34" charset="0"/>
                <a:cs typeface="Segoe UI" panose="020B0502040204020203" pitchFamily="34" charset="0"/>
              </a:rPr>
              <a:t>:</a:t>
            </a:r>
            <a:r>
              <a:rPr lang="en-US" sz="2000" b="0" i="0" dirty="0">
                <a:solidFill>
                  <a:srgbClr val="000000"/>
                </a:solidFill>
                <a:effectLst/>
                <a:latin typeface="Segoe UI" panose="020B0502040204020203" pitchFamily="34" charset="0"/>
                <a:cs typeface="Segoe UI" panose="020B0502040204020203" pitchFamily="34" charset="0"/>
              </a:rPr>
              <a:t> Logs from tenant-level services that exist outside of an Azure subscription.</a:t>
            </a:r>
          </a:p>
          <a:p>
            <a:pPr marL="548640" lvl="1" indent="-285750">
              <a:spcBef>
                <a:spcPts val="1000"/>
              </a:spcBef>
              <a:buFont typeface="Arial" panose="020B0604020202020204" pitchFamily="34" charset="0"/>
              <a:buChar char="•"/>
            </a:pPr>
            <a:r>
              <a:rPr lang="en-US" sz="2000" b="1" i="0" dirty="0">
                <a:solidFill>
                  <a:srgbClr val="000000"/>
                </a:solidFill>
                <a:effectLst/>
                <a:latin typeface="Segoe UI" panose="020B0502040204020203" pitchFamily="34" charset="0"/>
                <a:cs typeface="Segoe UI" panose="020B0502040204020203" pitchFamily="34" charset="0"/>
              </a:rPr>
              <a:t>Resource Logs</a:t>
            </a:r>
            <a:r>
              <a:rPr lang="en-US" sz="2000" dirty="0">
                <a:solidFill>
                  <a:srgbClr val="000000"/>
                </a:solidFill>
                <a:latin typeface="Segoe UI" panose="020B0502040204020203" pitchFamily="34" charset="0"/>
                <a:cs typeface="Segoe UI" panose="020B0502040204020203" pitchFamily="34" charset="0"/>
              </a:rPr>
              <a:t>:</a:t>
            </a:r>
            <a:r>
              <a:rPr lang="en-US" sz="2000" b="0" i="0" dirty="0">
                <a:solidFill>
                  <a:srgbClr val="000000"/>
                </a:solidFill>
                <a:effectLst/>
                <a:latin typeface="Segoe UI" panose="020B0502040204020203" pitchFamily="34" charset="0"/>
                <a:cs typeface="Segoe UI" panose="020B0502040204020203" pitchFamily="34" charset="0"/>
              </a:rPr>
              <a:t> Logs from Azure services that deploy resources within an Azure subscription.</a:t>
            </a:r>
          </a:p>
          <a:p>
            <a:pPr lvl="1"/>
            <a:endParaRPr lang="en-US" sz="2000" b="0" i="0" dirty="0">
              <a:solidFill>
                <a:srgbClr val="000000"/>
              </a:solidFill>
              <a:effectLst/>
              <a:latin typeface="Segoe UI" panose="020B0502040204020203" pitchFamily="34" charset="0"/>
              <a:cs typeface="Segoe UI" panose="020B0502040204020203" pitchFamily="34" charset="0"/>
            </a:endParaRPr>
          </a:p>
        </p:txBody>
      </p:sp>
      <p:sp>
        <p:nvSpPr>
          <p:cNvPr id="7" name="Rectángulo: esquinas redondeadas 6">
            <a:extLst>
              <a:ext uri="{FF2B5EF4-FFF2-40B4-BE49-F238E27FC236}">
                <a16:creationId xmlns:a16="http://schemas.microsoft.com/office/drawing/2014/main" id="{EDA1E6AD-F671-4856-AC2E-30E7513902EC}"/>
              </a:ext>
            </a:extLst>
          </p:cNvPr>
          <p:cNvSpPr/>
          <p:nvPr/>
        </p:nvSpPr>
        <p:spPr>
          <a:xfrm>
            <a:off x="6286936" y="1630026"/>
            <a:ext cx="1684962" cy="1256502"/>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mj-lt"/>
              </a:rPr>
              <a:t>Application</a:t>
            </a:r>
          </a:p>
        </p:txBody>
      </p:sp>
      <p:sp>
        <p:nvSpPr>
          <p:cNvPr id="9" name="Rectángulo: esquinas redondeadas 8">
            <a:extLst>
              <a:ext uri="{FF2B5EF4-FFF2-40B4-BE49-F238E27FC236}">
                <a16:creationId xmlns:a16="http://schemas.microsoft.com/office/drawing/2014/main" id="{30E19FBF-A60D-498E-8AC5-0ACDAE75B200}"/>
              </a:ext>
            </a:extLst>
          </p:cNvPr>
          <p:cNvSpPr/>
          <p:nvPr/>
        </p:nvSpPr>
        <p:spPr>
          <a:xfrm>
            <a:off x="6286936" y="2953844"/>
            <a:ext cx="1684962" cy="695807"/>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latin typeface="+mj-lt"/>
              </a:rPr>
              <a:t>Guest OS</a:t>
            </a:r>
          </a:p>
        </p:txBody>
      </p:sp>
      <p:sp>
        <p:nvSpPr>
          <p:cNvPr id="11" name="Rectángulo: esquinas redondeadas 10">
            <a:extLst>
              <a:ext uri="{FF2B5EF4-FFF2-40B4-BE49-F238E27FC236}">
                <a16:creationId xmlns:a16="http://schemas.microsoft.com/office/drawing/2014/main" id="{B93264BA-687F-422C-99F0-8CF63C7B8029}"/>
              </a:ext>
            </a:extLst>
          </p:cNvPr>
          <p:cNvSpPr/>
          <p:nvPr/>
        </p:nvSpPr>
        <p:spPr>
          <a:xfrm>
            <a:off x="6286936" y="3711036"/>
            <a:ext cx="1684962" cy="695807"/>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latin typeface="+mj-lt"/>
              </a:rPr>
              <a:t>Host VM</a:t>
            </a:r>
          </a:p>
        </p:txBody>
      </p:sp>
      <p:sp>
        <p:nvSpPr>
          <p:cNvPr id="13" name="Rectángulo: esquinas redondeadas 12">
            <a:extLst>
              <a:ext uri="{FF2B5EF4-FFF2-40B4-BE49-F238E27FC236}">
                <a16:creationId xmlns:a16="http://schemas.microsoft.com/office/drawing/2014/main" id="{0F7E5C0E-4EB9-47DE-80BE-CE8DE8CE8891}"/>
              </a:ext>
            </a:extLst>
          </p:cNvPr>
          <p:cNvSpPr/>
          <p:nvPr/>
        </p:nvSpPr>
        <p:spPr>
          <a:xfrm>
            <a:off x="6286936" y="4468229"/>
            <a:ext cx="1684962" cy="1147870"/>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latin typeface="+mj-lt"/>
              </a:rPr>
              <a:t>Azure Infrastructure</a:t>
            </a:r>
          </a:p>
        </p:txBody>
      </p:sp>
      <p:sp>
        <p:nvSpPr>
          <p:cNvPr id="14" name="CuadroTexto 13">
            <a:extLst>
              <a:ext uri="{FF2B5EF4-FFF2-40B4-BE49-F238E27FC236}">
                <a16:creationId xmlns:a16="http://schemas.microsoft.com/office/drawing/2014/main" id="{FAA34761-7292-43F0-98E6-69CFA45896E9}"/>
              </a:ext>
            </a:extLst>
          </p:cNvPr>
          <p:cNvSpPr txBox="1"/>
          <p:nvPr/>
        </p:nvSpPr>
        <p:spPr>
          <a:xfrm>
            <a:off x="6011610" y="5733151"/>
            <a:ext cx="2444580" cy="369332"/>
          </a:xfrm>
          <a:prstGeom prst="rect">
            <a:avLst/>
          </a:prstGeom>
          <a:solidFill>
            <a:schemeClr val="accent1">
              <a:lumMod val="75000"/>
            </a:schemeClr>
          </a:solidFill>
          <a:ln>
            <a:solidFill>
              <a:schemeClr val="bg1">
                <a:lumMod val="95000"/>
              </a:schemeClr>
            </a:solidFill>
          </a:ln>
        </p:spPr>
        <p:txBody>
          <a:bodyPr wrap="none" rtlCol="0">
            <a:spAutoFit/>
          </a:bodyPr>
          <a:lstStyle/>
          <a:p>
            <a:r>
              <a:rPr lang="en-US" b="1" dirty="0">
                <a:solidFill>
                  <a:schemeClr val="bg1"/>
                </a:solidFill>
                <a:latin typeface="+mj-lt"/>
              </a:rPr>
              <a:t>Compute Resource Only</a:t>
            </a:r>
          </a:p>
        </p:txBody>
      </p:sp>
      <p:sp>
        <p:nvSpPr>
          <p:cNvPr id="15" name="CuadroTexto 14">
            <a:extLst>
              <a:ext uri="{FF2B5EF4-FFF2-40B4-BE49-F238E27FC236}">
                <a16:creationId xmlns:a16="http://schemas.microsoft.com/office/drawing/2014/main" id="{D80867BD-6B46-4599-8C8E-1DEDC1B77606}"/>
              </a:ext>
            </a:extLst>
          </p:cNvPr>
          <p:cNvSpPr txBox="1"/>
          <p:nvPr/>
        </p:nvSpPr>
        <p:spPr>
          <a:xfrm>
            <a:off x="6631120" y="2720252"/>
            <a:ext cx="996593" cy="578882"/>
          </a:xfrm>
          <a:prstGeom prst="roundRect">
            <a:avLst/>
          </a:prstGeom>
          <a:solidFill>
            <a:schemeClr val="accent1">
              <a:lumMod val="75000"/>
            </a:schemeClr>
          </a:solidFill>
          <a:ln>
            <a:solidFill>
              <a:schemeClr val="bg1">
                <a:lumMod val="95000"/>
              </a:schemeClr>
            </a:solidFill>
          </a:ln>
        </p:spPr>
        <p:txBody>
          <a:bodyPr wrap="square" rtlCol="0">
            <a:spAutoFit/>
          </a:bodyPr>
          <a:lstStyle/>
          <a:p>
            <a:pPr algn="ctr"/>
            <a:r>
              <a:rPr lang="en-US" sz="1400" b="1" dirty="0">
                <a:solidFill>
                  <a:schemeClr val="bg1"/>
                </a:solidFill>
                <a:latin typeface="+mj-lt"/>
              </a:rPr>
              <a:t>Diagnostic Logs</a:t>
            </a:r>
          </a:p>
        </p:txBody>
      </p:sp>
      <p:sp>
        <p:nvSpPr>
          <p:cNvPr id="17" name="CuadroTexto 16">
            <a:extLst>
              <a:ext uri="{FF2B5EF4-FFF2-40B4-BE49-F238E27FC236}">
                <a16:creationId xmlns:a16="http://schemas.microsoft.com/office/drawing/2014/main" id="{E26F3B89-6FF7-404A-8ADE-CD9CE2EBE2E2}"/>
              </a:ext>
            </a:extLst>
          </p:cNvPr>
          <p:cNvSpPr txBox="1"/>
          <p:nvPr/>
        </p:nvSpPr>
        <p:spPr>
          <a:xfrm>
            <a:off x="6561605" y="2060834"/>
            <a:ext cx="1135622" cy="578882"/>
          </a:xfrm>
          <a:prstGeom prst="roundRect">
            <a:avLst/>
          </a:prstGeom>
          <a:solidFill>
            <a:schemeClr val="accent1">
              <a:lumMod val="75000"/>
            </a:schemeClr>
          </a:solidFill>
          <a:ln>
            <a:solidFill>
              <a:schemeClr val="bg1">
                <a:lumMod val="95000"/>
              </a:schemeClr>
            </a:solidFill>
          </a:ln>
        </p:spPr>
        <p:txBody>
          <a:bodyPr wrap="square" rtlCol="0">
            <a:spAutoFit/>
          </a:bodyPr>
          <a:lstStyle/>
          <a:p>
            <a:pPr algn="ctr"/>
            <a:r>
              <a:rPr lang="en-US" sz="1400" b="1" dirty="0">
                <a:solidFill>
                  <a:schemeClr val="bg1"/>
                </a:solidFill>
                <a:latin typeface="+mj-lt"/>
              </a:rPr>
              <a:t>Application Logs</a:t>
            </a:r>
          </a:p>
        </p:txBody>
      </p:sp>
      <p:sp>
        <p:nvSpPr>
          <p:cNvPr id="19" name="CuadroTexto 18">
            <a:extLst>
              <a:ext uri="{FF2B5EF4-FFF2-40B4-BE49-F238E27FC236}">
                <a16:creationId xmlns:a16="http://schemas.microsoft.com/office/drawing/2014/main" id="{EEE3A336-8B4B-4186-904E-30D0324F4937}"/>
              </a:ext>
            </a:extLst>
          </p:cNvPr>
          <p:cNvSpPr txBox="1"/>
          <p:nvPr/>
        </p:nvSpPr>
        <p:spPr>
          <a:xfrm>
            <a:off x="6686542" y="4468228"/>
            <a:ext cx="795607" cy="510778"/>
          </a:xfrm>
          <a:prstGeom prst="roundRect">
            <a:avLst/>
          </a:prstGeom>
          <a:solidFill>
            <a:schemeClr val="accent1">
              <a:lumMod val="75000"/>
            </a:schemeClr>
          </a:solidFill>
          <a:ln>
            <a:solidFill>
              <a:schemeClr val="bg1">
                <a:lumMod val="95000"/>
              </a:schemeClr>
            </a:solidFill>
          </a:ln>
        </p:spPr>
        <p:txBody>
          <a:bodyPr wrap="square" rtlCol="0">
            <a:spAutoFit/>
          </a:bodyPr>
          <a:lstStyle/>
          <a:p>
            <a:pPr algn="ctr"/>
            <a:r>
              <a:rPr lang="en-US" sz="1200" b="1" dirty="0">
                <a:solidFill>
                  <a:schemeClr val="bg1"/>
                </a:solidFill>
                <a:latin typeface="+mj-lt"/>
              </a:rPr>
              <a:t>Activity</a:t>
            </a:r>
          </a:p>
          <a:p>
            <a:pPr algn="ctr"/>
            <a:r>
              <a:rPr lang="en-US" sz="1200" b="1" dirty="0">
                <a:solidFill>
                  <a:schemeClr val="bg1"/>
                </a:solidFill>
                <a:latin typeface="+mj-lt"/>
              </a:rPr>
              <a:t> Logs</a:t>
            </a:r>
          </a:p>
        </p:txBody>
      </p:sp>
      <p:grpSp>
        <p:nvGrpSpPr>
          <p:cNvPr id="20" name="Group 33">
            <a:extLst>
              <a:ext uri="{FF2B5EF4-FFF2-40B4-BE49-F238E27FC236}">
                <a16:creationId xmlns:a16="http://schemas.microsoft.com/office/drawing/2014/main" id="{2F71711E-A9BC-409E-A8C0-BE26ABEAFB22}"/>
              </a:ext>
            </a:extLst>
          </p:cNvPr>
          <p:cNvGrpSpPr/>
          <p:nvPr/>
        </p:nvGrpSpPr>
        <p:grpSpPr>
          <a:xfrm>
            <a:off x="5539224" y="5042164"/>
            <a:ext cx="747712" cy="484822"/>
            <a:chOff x="12377214" y="5149578"/>
            <a:chExt cx="747712" cy="484822"/>
          </a:xfrm>
          <a:solidFill>
            <a:schemeClr val="accent1">
              <a:lumMod val="75000"/>
            </a:schemeClr>
          </a:solidFill>
        </p:grpSpPr>
        <p:sp>
          <p:nvSpPr>
            <p:cNvPr id="21" name="Freeform: Shape 147">
              <a:extLst>
                <a:ext uri="{FF2B5EF4-FFF2-40B4-BE49-F238E27FC236}">
                  <a16:creationId xmlns:a16="http://schemas.microsoft.com/office/drawing/2014/main" id="{9351382A-06D4-4A69-93FB-945DA1EB0F2F}"/>
                </a:ext>
              </a:extLst>
            </p:cNvPr>
            <p:cNvSpPr/>
            <p:nvPr/>
          </p:nvSpPr>
          <p:spPr>
            <a:xfrm>
              <a:off x="12377214" y="5149578"/>
              <a:ext cx="495300" cy="371475"/>
            </a:xfrm>
            <a:custGeom>
              <a:avLst/>
              <a:gdLst>
                <a:gd name="connsiteX0" fmla="*/ 443389 w 495300"/>
                <a:gd name="connsiteY0" fmla="*/ 276701 h 371475"/>
                <a:gd name="connsiteX1" fmla="*/ 400526 w 495300"/>
                <a:gd name="connsiteY1" fmla="*/ 304324 h 371475"/>
                <a:gd name="connsiteX2" fmla="*/ 128111 w 495300"/>
                <a:gd name="connsiteY2" fmla="*/ 304324 h 371475"/>
                <a:gd name="connsiteX3" fmla="*/ 128111 w 495300"/>
                <a:gd name="connsiteY3" fmla="*/ 304324 h 371475"/>
                <a:gd name="connsiteX4" fmla="*/ 44291 w 495300"/>
                <a:gd name="connsiteY4" fmla="*/ 220504 h 371475"/>
                <a:gd name="connsiteX5" fmla="*/ 128111 w 495300"/>
                <a:gd name="connsiteY5" fmla="*/ 136684 h 371475"/>
                <a:gd name="connsiteX6" fmla="*/ 128111 w 495300"/>
                <a:gd name="connsiteY6" fmla="*/ 136684 h 371475"/>
                <a:gd name="connsiteX7" fmla="*/ 129064 w 495300"/>
                <a:gd name="connsiteY7" fmla="*/ 136684 h 371475"/>
                <a:gd name="connsiteX8" fmla="*/ 129064 w 495300"/>
                <a:gd name="connsiteY8" fmla="*/ 136684 h 371475"/>
                <a:gd name="connsiteX9" fmla="*/ 166211 w 495300"/>
                <a:gd name="connsiteY9" fmla="*/ 136684 h 371475"/>
                <a:gd name="connsiteX10" fmla="*/ 174784 w 495300"/>
                <a:gd name="connsiteY10" fmla="*/ 109061 h 371475"/>
                <a:gd name="connsiteX11" fmla="*/ 179546 w 495300"/>
                <a:gd name="connsiteY11" fmla="*/ 99536 h 371475"/>
                <a:gd name="connsiteX12" fmla="*/ 275749 w 495300"/>
                <a:gd name="connsiteY12" fmla="*/ 44291 h 371475"/>
                <a:gd name="connsiteX13" fmla="*/ 365284 w 495300"/>
                <a:gd name="connsiteY13" fmla="*/ 89059 h 371475"/>
                <a:gd name="connsiteX14" fmla="*/ 401479 w 495300"/>
                <a:gd name="connsiteY14" fmla="*/ 76676 h 371475"/>
                <a:gd name="connsiteX15" fmla="*/ 275749 w 495300"/>
                <a:gd name="connsiteY15" fmla="*/ 7144 h 371475"/>
                <a:gd name="connsiteX16" fmla="*/ 138589 w 495300"/>
                <a:gd name="connsiteY16" fmla="*/ 99536 h 371475"/>
                <a:gd name="connsiteX17" fmla="*/ 138589 w 495300"/>
                <a:gd name="connsiteY17" fmla="*/ 100489 h 371475"/>
                <a:gd name="connsiteX18" fmla="*/ 138589 w 495300"/>
                <a:gd name="connsiteY18" fmla="*/ 100489 h 371475"/>
                <a:gd name="connsiteX19" fmla="*/ 138589 w 495300"/>
                <a:gd name="connsiteY19" fmla="*/ 99536 h 371475"/>
                <a:gd name="connsiteX20" fmla="*/ 128111 w 495300"/>
                <a:gd name="connsiteY20" fmla="*/ 99536 h 371475"/>
                <a:gd name="connsiteX21" fmla="*/ 7144 w 495300"/>
                <a:gd name="connsiteY21" fmla="*/ 221456 h 371475"/>
                <a:gd name="connsiteX22" fmla="*/ 128111 w 495300"/>
                <a:gd name="connsiteY22" fmla="*/ 342424 h 371475"/>
                <a:gd name="connsiteX23" fmla="*/ 401479 w 495300"/>
                <a:gd name="connsiteY23" fmla="*/ 342424 h 371475"/>
                <a:gd name="connsiteX24" fmla="*/ 444341 w 495300"/>
                <a:gd name="connsiteY24" fmla="*/ 370046 h 371475"/>
                <a:gd name="connsiteX25" fmla="*/ 491014 w 495300"/>
                <a:gd name="connsiteY25" fmla="*/ 323374 h 371475"/>
                <a:gd name="connsiteX26" fmla="*/ 443389 w 495300"/>
                <a:gd name="connsiteY26" fmla="*/ 27670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5300" h="371475">
                  <a:moveTo>
                    <a:pt x="443389" y="276701"/>
                  </a:moveTo>
                  <a:cubicBezTo>
                    <a:pt x="424339" y="276701"/>
                    <a:pt x="408146" y="288131"/>
                    <a:pt x="400526" y="304324"/>
                  </a:cubicBezTo>
                  <a:lnTo>
                    <a:pt x="128111" y="304324"/>
                  </a:lnTo>
                  <a:lnTo>
                    <a:pt x="128111" y="304324"/>
                  </a:lnTo>
                  <a:cubicBezTo>
                    <a:pt x="82391" y="304324"/>
                    <a:pt x="44291" y="267176"/>
                    <a:pt x="44291" y="220504"/>
                  </a:cubicBezTo>
                  <a:cubicBezTo>
                    <a:pt x="44291" y="173831"/>
                    <a:pt x="81439" y="136684"/>
                    <a:pt x="128111" y="136684"/>
                  </a:cubicBezTo>
                  <a:lnTo>
                    <a:pt x="128111" y="136684"/>
                  </a:lnTo>
                  <a:lnTo>
                    <a:pt x="129064" y="136684"/>
                  </a:lnTo>
                  <a:lnTo>
                    <a:pt x="129064" y="136684"/>
                  </a:lnTo>
                  <a:lnTo>
                    <a:pt x="166211" y="136684"/>
                  </a:lnTo>
                  <a:cubicBezTo>
                    <a:pt x="168116" y="127159"/>
                    <a:pt x="170974" y="117634"/>
                    <a:pt x="174784" y="109061"/>
                  </a:cubicBezTo>
                  <a:cubicBezTo>
                    <a:pt x="176689" y="106204"/>
                    <a:pt x="177641" y="102394"/>
                    <a:pt x="179546" y="99536"/>
                  </a:cubicBezTo>
                  <a:cubicBezTo>
                    <a:pt x="198596" y="66199"/>
                    <a:pt x="234791" y="44291"/>
                    <a:pt x="275749" y="44291"/>
                  </a:cubicBezTo>
                  <a:cubicBezTo>
                    <a:pt x="312896" y="44291"/>
                    <a:pt x="345281" y="62389"/>
                    <a:pt x="365284" y="89059"/>
                  </a:cubicBezTo>
                  <a:cubicBezTo>
                    <a:pt x="376714" y="83344"/>
                    <a:pt x="389096" y="79534"/>
                    <a:pt x="401479" y="76676"/>
                  </a:cubicBezTo>
                  <a:cubicBezTo>
                    <a:pt x="374809" y="34766"/>
                    <a:pt x="329089" y="7144"/>
                    <a:pt x="275749" y="7144"/>
                  </a:cubicBezTo>
                  <a:cubicBezTo>
                    <a:pt x="213836" y="7144"/>
                    <a:pt x="160496" y="45244"/>
                    <a:pt x="138589" y="99536"/>
                  </a:cubicBezTo>
                  <a:cubicBezTo>
                    <a:pt x="138589" y="99536"/>
                    <a:pt x="138589" y="99536"/>
                    <a:pt x="138589" y="100489"/>
                  </a:cubicBezTo>
                  <a:lnTo>
                    <a:pt x="138589" y="100489"/>
                  </a:lnTo>
                  <a:cubicBezTo>
                    <a:pt x="138589" y="100489"/>
                    <a:pt x="138589" y="100489"/>
                    <a:pt x="138589" y="99536"/>
                  </a:cubicBezTo>
                  <a:lnTo>
                    <a:pt x="128111" y="99536"/>
                  </a:lnTo>
                  <a:cubicBezTo>
                    <a:pt x="61436" y="100489"/>
                    <a:pt x="7144" y="154781"/>
                    <a:pt x="7144" y="221456"/>
                  </a:cubicBezTo>
                  <a:cubicBezTo>
                    <a:pt x="7144" y="288131"/>
                    <a:pt x="61436" y="342424"/>
                    <a:pt x="128111" y="342424"/>
                  </a:cubicBezTo>
                  <a:lnTo>
                    <a:pt x="401479" y="342424"/>
                  </a:lnTo>
                  <a:cubicBezTo>
                    <a:pt x="409099" y="358616"/>
                    <a:pt x="425291" y="370046"/>
                    <a:pt x="444341" y="370046"/>
                  </a:cubicBezTo>
                  <a:cubicBezTo>
                    <a:pt x="470059" y="370046"/>
                    <a:pt x="491014" y="349091"/>
                    <a:pt x="491014" y="323374"/>
                  </a:cubicBezTo>
                  <a:cubicBezTo>
                    <a:pt x="490061" y="297656"/>
                    <a:pt x="469106" y="276701"/>
                    <a:pt x="443389" y="276701"/>
                  </a:cubicBezTo>
                  <a:close/>
                </a:path>
              </a:pathLst>
            </a:custGeom>
            <a:grpFill/>
            <a:ln w="9525" cap="flat">
              <a:solidFill>
                <a:schemeClr val="bg1">
                  <a:lumMod val="95000"/>
                </a:schemeClr>
              </a:solidFill>
              <a:prstDash val="solid"/>
              <a:miter/>
            </a:ln>
          </p:spPr>
          <p:txBody>
            <a:bodyPr rtlCol="0" anchor="ctr"/>
            <a:lstStyle/>
            <a:p>
              <a:endParaRPr lang="es-UY">
                <a:solidFill>
                  <a:schemeClr val="bg1"/>
                </a:solidFill>
              </a:endParaRPr>
            </a:p>
          </p:txBody>
        </p:sp>
        <p:sp>
          <p:nvSpPr>
            <p:cNvPr id="22" name="Freeform: Shape 148">
              <a:extLst>
                <a:ext uri="{FF2B5EF4-FFF2-40B4-BE49-F238E27FC236}">
                  <a16:creationId xmlns:a16="http://schemas.microsoft.com/office/drawing/2014/main" id="{A450C16D-51B2-479B-92C9-5A6559AD234A}"/>
                </a:ext>
              </a:extLst>
            </p:cNvPr>
            <p:cNvSpPr/>
            <p:nvPr/>
          </p:nvSpPr>
          <p:spPr>
            <a:xfrm>
              <a:off x="12534376" y="5234350"/>
              <a:ext cx="590550" cy="400050"/>
            </a:xfrm>
            <a:custGeom>
              <a:avLst/>
              <a:gdLst>
                <a:gd name="connsiteX0" fmla="*/ 431006 w 590550"/>
                <a:gd name="connsiteY0" fmla="*/ 399574 h 400050"/>
                <a:gd name="connsiteX1" fmla="*/ 583406 w 590550"/>
                <a:gd name="connsiteY1" fmla="*/ 248126 h 400050"/>
                <a:gd name="connsiteX2" fmla="*/ 435769 w 590550"/>
                <a:gd name="connsiteY2" fmla="*/ 99536 h 400050"/>
                <a:gd name="connsiteX3" fmla="*/ 286226 w 590550"/>
                <a:gd name="connsiteY3" fmla="*/ 7144 h 400050"/>
                <a:gd name="connsiteX4" fmla="*/ 123349 w 590550"/>
                <a:gd name="connsiteY4" fmla="*/ 137636 h 400050"/>
                <a:gd name="connsiteX5" fmla="*/ 30004 w 590550"/>
                <a:gd name="connsiteY5" fmla="*/ 191929 h 400050"/>
                <a:gd name="connsiteX6" fmla="*/ 229076 w 590550"/>
                <a:gd name="connsiteY6" fmla="*/ 191929 h 400050"/>
                <a:gd name="connsiteX7" fmla="*/ 287179 w 590550"/>
                <a:gd name="connsiteY7" fmla="*/ 164306 h 400050"/>
                <a:gd name="connsiteX8" fmla="*/ 361474 w 590550"/>
                <a:gd name="connsiteY8" fmla="*/ 238601 h 400050"/>
                <a:gd name="connsiteX9" fmla="*/ 287179 w 590550"/>
                <a:gd name="connsiteY9" fmla="*/ 312896 h 400050"/>
                <a:gd name="connsiteX10" fmla="*/ 229076 w 590550"/>
                <a:gd name="connsiteY10" fmla="*/ 285274 h 400050"/>
                <a:gd name="connsiteX11" fmla="*/ 7144 w 590550"/>
                <a:gd name="connsiteY11" fmla="*/ 285274 h 400050"/>
                <a:gd name="connsiteX12" fmla="*/ 131921 w 590550"/>
                <a:gd name="connsiteY12" fmla="*/ 399574 h 400050"/>
                <a:gd name="connsiteX13" fmla="*/ 431006 w 590550"/>
                <a:gd name="connsiteY13" fmla="*/ 39957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0550" h="400050">
                  <a:moveTo>
                    <a:pt x="431006" y="399574"/>
                  </a:moveTo>
                  <a:cubicBezTo>
                    <a:pt x="512921" y="399574"/>
                    <a:pt x="583406" y="330041"/>
                    <a:pt x="583406" y="248126"/>
                  </a:cubicBezTo>
                  <a:cubicBezTo>
                    <a:pt x="583406" y="166211"/>
                    <a:pt x="517684" y="100489"/>
                    <a:pt x="435769" y="99536"/>
                  </a:cubicBezTo>
                  <a:cubicBezTo>
                    <a:pt x="408146" y="44291"/>
                    <a:pt x="351949" y="7144"/>
                    <a:pt x="286226" y="7144"/>
                  </a:cubicBezTo>
                  <a:cubicBezTo>
                    <a:pt x="206216" y="7144"/>
                    <a:pt x="139541" y="63341"/>
                    <a:pt x="123349" y="137636"/>
                  </a:cubicBezTo>
                  <a:cubicBezTo>
                    <a:pt x="84296" y="141446"/>
                    <a:pt x="50959" y="162401"/>
                    <a:pt x="30004" y="191929"/>
                  </a:cubicBezTo>
                  <a:lnTo>
                    <a:pt x="229076" y="191929"/>
                  </a:lnTo>
                  <a:cubicBezTo>
                    <a:pt x="242411" y="174784"/>
                    <a:pt x="263366" y="164306"/>
                    <a:pt x="287179" y="164306"/>
                  </a:cubicBezTo>
                  <a:cubicBezTo>
                    <a:pt x="328136" y="164306"/>
                    <a:pt x="361474" y="197644"/>
                    <a:pt x="361474" y="238601"/>
                  </a:cubicBezTo>
                  <a:cubicBezTo>
                    <a:pt x="361474" y="279559"/>
                    <a:pt x="328136" y="312896"/>
                    <a:pt x="287179" y="312896"/>
                  </a:cubicBezTo>
                  <a:cubicBezTo>
                    <a:pt x="263366" y="312896"/>
                    <a:pt x="243364" y="302419"/>
                    <a:pt x="229076" y="285274"/>
                  </a:cubicBezTo>
                  <a:lnTo>
                    <a:pt x="7144" y="285274"/>
                  </a:lnTo>
                  <a:cubicBezTo>
                    <a:pt x="15716" y="348139"/>
                    <a:pt x="66199" y="399574"/>
                    <a:pt x="131921" y="399574"/>
                  </a:cubicBezTo>
                  <a:lnTo>
                    <a:pt x="431006" y="399574"/>
                  </a:lnTo>
                  <a:close/>
                </a:path>
              </a:pathLst>
            </a:custGeom>
            <a:grpFill/>
            <a:ln w="9525" cap="flat">
              <a:solidFill>
                <a:schemeClr val="bg1">
                  <a:lumMod val="95000"/>
                </a:schemeClr>
              </a:solidFill>
              <a:prstDash val="solid"/>
              <a:miter/>
            </a:ln>
          </p:spPr>
          <p:txBody>
            <a:bodyPr rtlCol="0" anchor="ctr"/>
            <a:lstStyle/>
            <a:p>
              <a:endParaRPr lang="es-UY">
                <a:solidFill>
                  <a:schemeClr val="bg1"/>
                </a:solidFill>
              </a:endParaRPr>
            </a:p>
          </p:txBody>
        </p:sp>
      </p:grpSp>
      <p:sp>
        <p:nvSpPr>
          <p:cNvPr id="23" name="Rectángulo: esquinas redondeadas 22">
            <a:extLst>
              <a:ext uri="{FF2B5EF4-FFF2-40B4-BE49-F238E27FC236}">
                <a16:creationId xmlns:a16="http://schemas.microsoft.com/office/drawing/2014/main" id="{13F4CC5B-2296-419F-B455-8BBFBE40748B}"/>
              </a:ext>
            </a:extLst>
          </p:cNvPr>
          <p:cNvSpPr/>
          <p:nvPr/>
        </p:nvSpPr>
        <p:spPr>
          <a:xfrm>
            <a:off x="9454235" y="1629422"/>
            <a:ext cx="1684962" cy="2405920"/>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1"/>
                </a:solidFill>
                <a:latin typeface="+mj-lt"/>
              </a:rPr>
              <a:t>Resource</a:t>
            </a:r>
          </a:p>
        </p:txBody>
      </p:sp>
      <p:sp>
        <p:nvSpPr>
          <p:cNvPr id="24" name="Rectángulo: esquinas redondeadas 23">
            <a:extLst>
              <a:ext uri="{FF2B5EF4-FFF2-40B4-BE49-F238E27FC236}">
                <a16:creationId xmlns:a16="http://schemas.microsoft.com/office/drawing/2014/main" id="{994ADD06-820B-4F45-BC31-FD26F1427F46}"/>
              </a:ext>
            </a:extLst>
          </p:cNvPr>
          <p:cNvSpPr/>
          <p:nvPr/>
        </p:nvSpPr>
        <p:spPr>
          <a:xfrm>
            <a:off x="9454235" y="4156199"/>
            <a:ext cx="1684962" cy="1456095"/>
          </a:xfrm>
          <a:prstGeom prst="roundRect">
            <a:avLst/>
          </a:prstGeom>
          <a:solidFill>
            <a:schemeClr val="accent1">
              <a:lumMod val="7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b="1" dirty="0">
                <a:solidFill>
                  <a:schemeClr val="bg1"/>
                </a:solidFill>
                <a:latin typeface="+mj-lt"/>
              </a:rPr>
              <a:t>Azure Infrastructure</a:t>
            </a:r>
          </a:p>
        </p:txBody>
      </p:sp>
      <p:sp>
        <p:nvSpPr>
          <p:cNvPr id="25" name="CuadroTexto 24">
            <a:extLst>
              <a:ext uri="{FF2B5EF4-FFF2-40B4-BE49-F238E27FC236}">
                <a16:creationId xmlns:a16="http://schemas.microsoft.com/office/drawing/2014/main" id="{872F373F-E48B-435A-B7E0-772241AB2C61}"/>
              </a:ext>
            </a:extLst>
          </p:cNvPr>
          <p:cNvSpPr txBox="1"/>
          <p:nvPr/>
        </p:nvSpPr>
        <p:spPr>
          <a:xfrm>
            <a:off x="8896198" y="5733151"/>
            <a:ext cx="2907847" cy="369332"/>
          </a:xfrm>
          <a:prstGeom prst="rect">
            <a:avLst/>
          </a:prstGeom>
          <a:solidFill>
            <a:schemeClr val="accent1">
              <a:lumMod val="75000"/>
            </a:schemeClr>
          </a:solidFill>
          <a:ln>
            <a:solidFill>
              <a:schemeClr val="bg1">
                <a:lumMod val="95000"/>
              </a:schemeClr>
            </a:solidFill>
          </a:ln>
        </p:spPr>
        <p:txBody>
          <a:bodyPr wrap="none" rtlCol="0">
            <a:spAutoFit/>
          </a:bodyPr>
          <a:lstStyle/>
          <a:p>
            <a:r>
              <a:rPr lang="en-US" b="1" dirty="0">
                <a:solidFill>
                  <a:schemeClr val="bg1"/>
                </a:solidFill>
                <a:latin typeface="+mj-lt"/>
              </a:rPr>
              <a:t>Non-Compute Resource Only</a:t>
            </a:r>
          </a:p>
        </p:txBody>
      </p:sp>
      <p:grpSp>
        <p:nvGrpSpPr>
          <p:cNvPr id="27" name="Group 33">
            <a:extLst>
              <a:ext uri="{FF2B5EF4-FFF2-40B4-BE49-F238E27FC236}">
                <a16:creationId xmlns:a16="http://schemas.microsoft.com/office/drawing/2014/main" id="{BCDD6253-387D-4BC8-90EE-557FA40DF0B0}"/>
              </a:ext>
            </a:extLst>
          </p:cNvPr>
          <p:cNvGrpSpPr/>
          <p:nvPr/>
        </p:nvGrpSpPr>
        <p:grpSpPr>
          <a:xfrm>
            <a:off x="8706526" y="5008506"/>
            <a:ext cx="747712" cy="484822"/>
            <a:chOff x="12377214" y="5149578"/>
            <a:chExt cx="747712" cy="484822"/>
          </a:xfrm>
          <a:solidFill>
            <a:schemeClr val="accent1">
              <a:lumMod val="75000"/>
            </a:schemeClr>
          </a:solidFill>
        </p:grpSpPr>
        <p:sp>
          <p:nvSpPr>
            <p:cNvPr id="28" name="Freeform: Shape 147">
              <a:extLst>
                <a:ext uri="{FF2B5EF4-FFF2-40B4-BE49-F238E27FC236}">
                  <a16:creationId xmlns:a16="http://schemas.microsoft.com/office/drawing/2014/main" id="{3F4446E3-AE51-4116-B117-72661F6E0D23}"/>
                </a:ext>
              </a:extLst>
            </p:cNvPr>
            <p:cNvSpPr/>
            <p:nvPr/>
          </p:nvSpPr>
          <p:spPr>
            <a:xfrm>
              <a:off x="12377214" y="5149578"/>
              <a:ext cx="495300" cy="371475"/>
            </a:xfrm>
            <a:custGeom>
              <a:avLst/>
              <a:gdLst>
                <a:gd name="connsiteX0" fmla="*/ 443389 w 495300"/>
                <a:gd name="connsiteY0" fmla="*/ 276701 h 371475"/>
                <a:gd name="connsiteX1" fmla="*/ 400526 w 495300"/>
                <a:gd name="connsiteY1" fmla="*/ 304324 h 371475"/>
                <a:gd name="connsiteX2" fmla="*/ 128111 w 495300"/>
                <a:gd name="connsiteY2" fmla="*/ 304324 h 371475"/>
                <a:gd name="connsiteX3" fmla="*/ 128111 w 495300"/>
                <a:gd name="connsiteY3" fmla="*/ 304324 h 371475"/>
                <a:gd name="connsiteX4" fmla="*/ 44291 w 495300"/>
                <a:gd name="connsiteY4" fmla="*/ 220504 h 371475"/>
                <a:gd name="connsiteX5" fmla="*/ 128111 w 495300"/>
                <a:gd name="connsiteY5" fmla="*/ 136684 h 371475"/>
                <a:gd name="connsiteX6" fmla="*/ 128111 w 495300"/>
                <a:gd name="connsiteY6" fmla="*/ 136684 h 371475"/>
                <a:gd name="connsiteX7" fmla="*/ 129064 w 495300"/>
                <a:gd name="connsiteY7" fmla="*/ 136684 h 371475"/>
                <a:gd name="connsiteX8" fmla="*/ 129064 w 495300"/>
                <a:gd name="connsiteY8" fmla="*/ 136684 h 371475"/>
                <a:gd name="connsiteX9" fmla="*/ 166211 w 495300"/>
                <a:gd name="connsiteY9" fmla="*/ 136684 h 371475"/>
                <a:gd name="connsiteX10" fmla="*/ 174784 w 495300"/>
                <a:gd name="connsiteY10" fmla="*/ 109061 h 371475"/>
                <a:gd name="connsiteX11" fmla="*/ 179546 w 495300"/>
                <a:gd name="connsiteY11" fmla="*/ 99536 h 371475"/>
                <a:gd name="connsiteX12" fmla="*/ 275749 w 495300"/>
                <a:gd name="connsiteY12" fmla="*/ 44291 h 371475"/>
                <a:gd name="connsiteX13" fmla="*/ 365284 w 495300"/>
                <a:gd name="connsiteY13" fmla="*/ 89059 h 371475"/>
                <a:gd name="connsiteX14" fmla="*/ 401479 w 495300"/>
                <a:gd name="connsiteY14" fmla="*/ 76676 h 371475"/>
                <a:gd name="connsiteX15" fmla="*/ 275749 w 495300"/>
                <a:gd name="connsiteY15" fmla="*/ 7144 h 371475"/>
                <a:gd name="connsiteX16" fmla="*/ 138589 w 495300"/>
                <a:gd name="connsiteY16" fmla="*/ 99536 h 371475"/>
                <a:gd name="connsiteX17" fmla="*/ 138589 w 495300"/>
                <a:gd name="connsiteY17" fmla="*/ 100489 h 371475"/>
                <a:gd name="connsiteX18" fmla="*/ 138589 w 495300"/>
                <a:gd name="connsiteY18" fmla="*/ 100489 h 371475"/>
                <a:gd name="connsiteX19" fmla="*/ 138589 w 495300"/>
                <a:gd name="connsiteY19" fmla="*/ 99536 h 371475"/>
                <a:gd name="connsiteX20" fmla="*/ 128111 w 495300"/>
                <a:gd name="connsiteY20" fmla="*/ 99536 h 371475"/>
                <a:gd name="connsiteX21" fmla="*/ 7144 w 495300"/>
                <a:gd name="connsiteY21" fmla="*/ 221456 h 371475"/>
                <a:gd name="connsiteX22" fmla="*/ 128111 w 495300"/>
                <a:gd name="connsiteY22" fmla="*/ 342424 h 371475"/>
                <a:gd name="connsiteX23" fmla="*/ 401479 w 495300"/>
                <a:gd name="connsiteY23" fmla="*/ 342424 h 371475"/>
                <a:gd name="connsiteX24" fmla="*/ 444341 w 495300"/>
                <a:gd name="connsiteY24" fmla="*/ 370046 h 371475"/>
                <a:gd name="connsiteX25" fmla="*/ 491014 w 495300"/>
                <a:gd name="connsiteY25" fmla="*/ 323374 h 371475"/>
                <a:gd name="connsiteX26" fmla="*/ 443389 w 495300"/>
                <a:gd name="connsiteY26" fmla="*/ 27670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5300" h="371475">
                  <a:moveTo>
                    <a:pt x="443389" y="276701"/>
                  </a:moveTo>
                  <a:cubicBezTo>
                    <a:pt x="424339" y="276701"/>
                    <a:pt x="408146" y="288131"/>
                    <a:pt x="400526" y="304324"/>
                  </a:cubicBezTo>
                  <a:lnTo>
                    <a:pt x="128111" y="304324"/>
                  </a:lnTo>
                  <a:lnTo>
                    <a:pt x="128111" y="304324"/>
                  </a:lnTo>
                  <a:cubicBezTo>
                    <a:pt x="82391" y="304324"/>
                    <a:pt x="44291" y="267176"/>
                    <a:pt x="44291" y="220504"/>
                  </a:cubicBezTo>
                  <a:cubicBezTo>
                    <a:pt x="44291" y="173831"/>
                    <a:pt x="81439" y="136684"/>
                    <a:pt x="128111" y="136684"/>
                  </a:cubicBezTo>
                  <a:lnTo>
                    <a:pt x="128111" y="136684"/>
                  </a:lnTo>
                  <a:lnTo>
                    <a:pt x="129064" y="136684"/>
                  </a:lnTo>
                  <a:lnTo>
                    <a:pt x="129064" y="136684"/>
                  </a:lnTo>
                  <a:lnTo>
                    <a:pt x="166211" y="136684"/>
                  </a:lnTo>
                  <a:cubicBezTo>
                    <a:pt x="168116" y="127159"/>
                    <a:pt x="170974" y="117634"/>
                    <a:pt x="174784" y="109061"/>
                  </a:cubicBezTo>
                  <a:cubicBezTo>
                    <a:pt x="176689" y="106204"/>
                    <a:pt x="177641" y="102394"/>
                    <a:pt x="179546" y="99536"/>
                  </a:cubicBezTo>
                  <a:cubicBezTo>
                    <a:pt x="198596" y="66199"/>
                    <a:pt x="234791" y="44291"/>
                    <a:pt x="275749" y="44291"/>
                  </a:cubicBezTo>
                  <a:cubicBezTo>
                    <a:pt x="312896" y="44291"/>
                    <a:pt x="345281" y="62389"/>
                    <a:pt x="365284" y="89059"/>
                  </a:cubicBezTo>
                  <a:cubicBezTo>
                    <a:pt x="376714" y="83344"/>
                    <a:pt x="389096" y="79534"/>
                    <a:pt x="401479" y="76676"/>
                  </a:cubicBezTo>
                  <a:cubicBezTo>
                    <a:pt x="374809" y="34766"/>
                    <a:pt x="329089" y="7144"/>
                    <a:pt x="275749" y="7144"/>
                  </a:cubicBezTo>
                  <a:cubicBezTo>
                    <a:pt x="213836" y="7144"/>
                    <a:pt x="160496" y="45244"/>
                    <a:pt x="138589" y="99536"/>
                  </a:cubicBezTo>
                  <a:cubicBezTo>
                    <a:pt x="138589" y="99536"/>
                    <a:pt x="138589" y="99536"/>
                    <a:pt x="138589" y="100489"/>
                  </a:cubicBezTo>
                  <a:lnTo>
                    <a:pt x="138589" y="100489"/>
                  </a:lnTo>
                  <a:cubicBezTo>
                    <a:pt x="138589" y="100489"/>
                    <a:pt x="138589" y="100489"/>
                    <a:pt x="138589" y="99536"/>
                  </a:cubicBezTo>
                  <a:lnTo>
                    <a:pt x="128111" y="99536"/>
                  </a:lnTo>
                  <a:cubicBezTo>
                    <a:pt x="61436" y="100489"/>
                    <a:pt x="7144" y="154781"/>
                    <a:pt x="7144" y="221456"/>
                  </a:cubicBezTo>
                  <a:cubicBezTo>
                    <a:pt x="7144" y="288131"/>
                    <a:pt x="61436" y="342424"/>
                    <a:pt x="128111" y="342424"/>
                  </a:cubicBezTo>
                  <a:lnTo>
                    <a:pt x="401479" y="342424"/>
                  </a:lnTo>
                  <a:cubicBezTo>
                    <a:pt x="409099" y="358616"/>
                    <a:pt x="425291" y="370046"/>
                    <a:pt x="444341" y="370046"/>
                  </a:cubicBezTo>
                  <a:cubicBezTo>
                    <a:pt x="470059" y="370046"/>
                    <a:pt x="491014" y="349091"/>
                    <a:pt x="491014" y="323374"/>
                  </a:cubicBezTo>
                  <a:cubicBezTo>
                    <a:pt x="490061" y="297656"/>
                    <a:pt x="469106" y="276701"/>
                    <a:pt x="443389" y="276701"/>
                  </a:cubicBezTo>
                  <a:close/>
                </a:path>
              </a:pathLst>
            </a:custGeom>
            <a:grpFill/>
            <a:ln w="9525" cap="flat">
              <a:solidFill>
                <a:schemeClr val="bg1">
                  <a:lumMod val="95000"/>
                </a:schemeClr>
              </a:solidFill>
              <a:prstDash val="solid"/>
              <a:miter/>
            </a:ln>
          </p:spPr>
          <p:txBody>
            <a:bodyPr rtlCol="0" anchor="ctr"/>
            <a:lstStyle/>
            <a:p>
              <a:endParaRPr lang="es-UY">
                <a:solidFill>
                  <a:schemeClr val="bg1"/>
                </a:solidFill>
              </a:endParaRPr>
            </a:p>
          </p:txBody>
        </p:sp>
        <p:sp>
          <p:nvSpPr>
            <p:cNvPr id="29" name="Freeform: Shape 148">
              <a:extLst>
                <a:ext uri="{FF2B5EF4-FFF2-40B4-BE49-F238E27FC236}">
                  <a16:creationId xmlns:a16="http://schemas.microsoft.com/office/drawing/2014/main" id="{E64F44B0-B4AE-41A9-86C8-1BA9DC554634}"/>
                </a:ext>
              </a:extLst>
            </p:cNvPr>
            <p:cNvSpPr/>
            <p:nvPr/>
          </p:nvSpPr>
          <p:spPr>
            <a:xfrm>
              <a:off x="12534376" y="5234350"/>
              <a:ext cx="590550" cy="400050"/>
            </a:xfrm>
            <a:custGeom>
              <a:avLst/>
              <a:gdLst>
                <a:gd name="connsiteX0" fmla="*/ 431006 w 590550"/>
                <a:gd name="connsiteY0" fmla="*/ 399574 h 400050"/>
                <a:gd name="connsiteX1" fmla="*/ 583406 w 590550"/>
                <a:gd name="connsiteY1" fmla="*/ 248126 h 400050"/>
                <a:gd name="connsiteX2" fmla="*/ 435769 w 590550"/>
                <a:gd name="connsiteY2" fmla="*/ 99536 h 400050"/>
                <a:gd name="connsiteX3" fmla="*/ 286226 w 590550"/>
                <a:gd name="connsiteY3" fmla="*/ 7144 h 400050"/>
                <a:gd name="connsiteX4" fmla="*/ 123349 w 590550"/>
                <a:gd name="connsiteY4" fmla="*/ 137636 h 400050"/>
                <a:gd name="connsiteX5" fmla="*/ 30004 w 590550"/>
                <a:gd name="connsiteY5" fmla="*/ 191929 h 400050"/>
                <a:gd name="connsiteX6" fmla="*/ 229076 w 590550"/>
                <a:gd name="connsiteY6" fmla="*/ 191929 h 400050"/>
                <a:gd name="connsiteX7" fmla="*/ 287179 w 590550"/>
                <a:gd name="connsiteY7" fmla="*/ 164306 h 400050"/>
                <a:gd name="connsiteX8" fmla="*/ 361474 w 590550"/>
                <a:gd name="connsiteY8" fmla="*/ 238601 h 400050"/>
                <a:gd name="connsiteX9" fmla="*/ 287179 w 590550"/>
                <a:gd name="connsiteY9" fmla="*/ 312896 h 400050"/>
                <a:gd name="connsiteX10" fmla="*/ 229076 w 590550"/>
                <a:gd name="connsiteY10" fmla="*/ 285274 h 400050"/>
                <a:gd name="connsiteX11" fmla="*/ 7144 w 590550"/>
                <a:gd name="connsiteY11" fmla="*/ 285274 h 400050"/>
                <a:gd name="connsiteX12" fmla="*/ 131921 w 590550"/>
                <a:gd name="connsiteY12" fmla="*/ 399574 h 400050"/>
                <a:gd name="connsiteX13" fmla="*/ 431006 w 590550"/>
                <a:gd name="connsiteY13" fmla="*/ 39957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0550" h="400050">
                  <a:moveTo>
                    <a:pt x="431006" y="399574"/>
                  </a:moveTo>
                  <a:cubicBezTo>
                    <a:pt x="512921" y="399574"/>
                    <a:pt x="583406" y="330041"/>
                    <a:pt x="583406" y="248126"/>
                  </a:cubicBezTo>
                  <a:cubicBezTo>
                    <a:pt x="583406" y="166211"/>
                    <a:pt x="517684" y="100489"/>
                    <a:pt x="435769" y="99536"/>
                  </a:cubicBezTo>
                  <a:cubicBezTo>
                    <a:pt x="408146" y="44291"/>
                    <a:pt x="351949" y="7144"/>
                    <a:pt x="286226" y="7144"/>
                  </a:cubicBezTo>
                  <a:cubicBezTo>
                    <a:pt x="206216" y="7144"/>
                    <a:pt x="139541" y="63341"/>
                    <a:pt x="123349" y="137636"/>
                  </a:cubicBezTo>
                  <a:cubicBezTo>
                    <a:pt x="84296" y="141446"/>
                    <a:pt x="50959" y="162401"/>
                    <a:pt x="30004" y="191929"/>
                  </a:cubicBezTo>
                  <a:lnTo>
                    <a:pt x="229076" y="191929"/>
                  </a:lnTo>
                  <a:cubicBezTo>
                    <a:pt x="242411" y="174784"/>
                    <a:pt x="263366" y="164306"/>
                    <a:pt x="287179" y="164306"/>
                  </a:cubicBezTo>
                  <a:cubicBezTo>
                    <a:pt x="328136" y="164306"/>
                    <a:pt x="361474" y="197644"/>
                    <a:pt x="361474" y="238601"/>
                  </a:cubicBezTo>
                  <a:cubicBezTo>
                    <a:pt x="361474" y="279559"/>
                    <a:pt x="328136" y="312896"/>
                    <a:pt x="287179" y="312896"/>
                  </a:cubicBezTo>
                  <a:cubicBezTo>
                    <a:pt x="263366" y="312896"/>
                    <a:pt x="243364" y="302419"/>
                    <a:pt x="229076" y="285274"/>
                  </a:cubicBezTo>
                  <a:lnTo>
                    <a:pt x="7144" y="285274"/>
                  </a:lnTo>
                  <a:cubicBezTo>
                    <a:pt x="15716" y="348139"/>
                    <a:pt x="66199" y="399574"/>
                    <a:pt x="131921" y="399574"/>
                  </a:cubicBezTo>
                  <a:lnTo>
                    <a:pt x="431006" y="399574"/>
                  </a:lnTo>
                  <a:close/>
                </a:path>
              </a:pathLst>
            </a:custGeom>
            <a:grpFill/>
            <a:ln w="9525" cap="flat">
              <a:solidFill>
                <a:schemeClr val="bg1">
                  <a:lumMod val="95000"/>
                </a:schemeClr>
              </a:solidFill>
              <a:prstDash val="solid"/>
              <a:miter/>
            </a:ln>
          </p:spPr>
          <p:txBody>
            <a:bodyPr rtlCol="0" anchor="ctr"/>
            <a:lstStyle/>
            <a:p>
              <a:endParaRPr lang="es-UY">
                <a:solidFill>
                  <a:schemeClr val="bg1"/>
                </a:solidFill>
              </a:endParaRPr>
            </a:p>
          </p:txBody>
        </p:sp>
      </p:grpSp>
      <p:sp>
        <p:nvSpPr>
          <p:cNvPr id="31" name="CuadroTexto 30">
            <a:extLst>
              <a:ext uri="{FF2B5EF4-FFF2-40B4-BE49-F238E27FC236}">
                <a16:creationId xmlns:a16="http://schemas.microsoft.com/office/drawing/2014/main" id="{C43BAF11-B6AE-4715-945E-A3FA4411F065}"/>
              </a:ext>
            </a:extLst>
          </p:cNvPr>
          <p:cNvSpPr txBox="1"/>
          <p:nvPr/>
        </p:nvSpPr>
        <p:spPr>
          <a:xfrm>
            <a:off x="9745011" y="2613375"/>
            <a:ext cx="1103407" cy="646986"/>
          </a:xfrm>
          <a:prstGeom prst="roundRect">
            <a:avLst/>
          </a:prstGeom>
          <a:solidFill>
            <a:schemeClr val="accent1">
              <a:lumMod val="75000"/>
            </a:schemeClr>
          </a:solidFill>
          <a:ln>
            <a:solidFill>
              <a:schemeClr val="bg1">
                <a:lumMod val="95000"/>
              </a:schemeClr>
            </a:solidFill>
          </a:ln>
        </p:spPr>
        <p:txBody>
          <a:bodyPr wrap="square" rtlCol="0">
            <a:spAutoFit/>
          </a:bodyPr>
          <a:lstStyle/>
          <a:p>
            <a:pPr algn="ctr"/>
            <a:r>
              <a:rPr lang="en-US" sz="1600" b="1" dirty="0">
                <a:solidFill>
                  <a:schemeClr val="bg1"/>
                </a:solidFill>
                <a:latin typeface="+mj-lt"/>
              </a:rPr>
              <a:t>Diagnostic Logs</a:t>
            </a:r>
          </a:p>
        </p:txBody>
      </p:sp>
      <p:sp>
        <p:nvSpPr>
          <p:cNvPr id="32" name="CuadroTexto 18">
            <a:extLst>
              <a:ext uri="{FF2B5EF4-FFF2-40B4-BE49-F238E27FC236}">
                <a16:creationId xmlns:a16="http://schemas.microsoft.com/office/drawing/2014/main" id="{89779F5E-0C67-4A29-81EE-D16AFB38C700}"/>
              </a:ext>
            </a:extLst>
          </p:cNvPr>
          <p:cNvSpPr txBox="1"/>
          <p:nvPr/>
        </p:nvSpPr>
        <p:spPr>
          <a:xfrm>
            <a:off x="9898912" y="4303690"/>
            <a:ext cx="795607" cy="510778"/>
          </a:xfrm>
          <a:prstGeom prst="roundRect">
            <a:avLst/>
          </a:prstGeom>
          <a:solidFill>
            <a:schemeClr val="accent1">
              <a:lumMod val="75000"/>
            </a:schemeClr>
          </a:solidFill>
          <a:ln>
            <a:solidFill>
              <a:schemeClr val="bg1">
                <a:lumMod val="95000"/>
              </a:schemeClr>
            </a:solidFill>
          </a:ln>
        </p:spPr>
        <p:txBody>
          <a:bodyPr wrap="square" rtlCol="0">
            <a:spAutoFit/>
          </a:bodyPr>
          <a:lstStyle/>
          <a:p>
            <a:pPr algn="ctr"/>
            <a:r>
              <a:rPr lang="en-US" sz="1200" b="1" dirty="0">
                <a:solidFill>
                  <a:schemeClr val="bg1"/>
                </a:solidFill>
                <a:latin typeface="+mj-lt"/>
              </a:rPr>
              <a:t>Activity</a:t>
            </a:r>
          </a:p>
          <a:p>
            <a:pPr algn="ctr"/>
            <a:r>
              <a:rPr lang="en-US" sz="1200" b="1" dirty="0">
                <a:solidFill>
                  <a:schemeClr val="bg1"/>
                </a:solidFill>
                <a:latin typeface="+mj-lt"/>
              </a:rPr>
              <a:t> Logs</a:t>
            </a:r>
          </a:p>
        </p:txBody>
      </p:sp>
    </p:spTree>
    <p:extLst>
      <p:ext uri="{BB962C8B-B14F-4D97-AF65-F5344CB8AC3E}">
        <p14:creationId xmlns:p14="http://schemas.microsoft.com/office/powerpoint/2010/main" val="1337404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692F18CB-C04B-409D-B9CB-40E525A5EDFB}"/>
              </a:ext>
            </a:extLst>
          </p:cNvPr>
          <p:cNvSpPr/>
          <p:nvPr/>
        </p:nvSpPr>
        <p:spPr>
          <a:xfrm>
            <a:off x="5450315" y="3068005"/>
            <a:ext cx="1684962" cy="15785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latin typeface="Segoe UI" panose="020B0502040204020203" pitchFamily="34" charset="0"/>
                <a:cs typeface="Segoe UI" panose="020B0502040204020203" pitchFamily="34" charset="0"/>
              </a:rPr>
              <a:t>Resource</a:t>
            </a:r>
          </a:p>
        </p:txBody>
      </p:sp>
      <p:sp>
        <p:nvSpPr>
          <p:cNvPr id="5" name="Rectángulo: esquinas redondeadas 4">
            <a:extLst>
              <a:ext uri="{FF2B5EF4-FFF2-40B4-BE49-F238E27FC236}">
                <a16:creationId xmlns:a16="http://schemas.microsoft.com/office/drawing/2014/main" id="{875A0B62-DDAA-4485-8C12-3BE57957106C}"/>
              </a:ext>
            </a:extLst>
          </p:cNvPr>
          <p:cNvSpPr/>
          <p:nvPr/>
        </p:nvSpPr>
        <p:spPr>
          <a:xfrm>
            <a:off x="5450319" y="4723183"/>
            <a:ext cx="1684958" cy="1373943"/>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600" b="1" dirty="0">
                <a:latin typeface="Segoe UI" panose="020B0502040204020203" pitchFamily="34" charset="0"/>
                <a:cs typeface="Segoe UI" panose="020B0502040204020203" pitchFamily="34" charset="0"/>
              </a:rPr>
              <a:t>Azure Infrastructure</a:t>
            </a:r>
          </a:p>
        </p:txBody>
      </p:sp>
      <p:sp>
        <p:nvSpPr>
          <p:cNvPr id="6" name="CuadroTexto 5">
            <a:extLst>
              <a:ext uri="{FF2B5EF4-FFF2-40B4-BE49-F238E27FC236}">
                <a16:creationId xmlns:a16="http://schemas.microsoft.com/office/drawing/2014/main" id="{600DDDCA-ECC9-43EC-A050-488C869DCBD1}"/>
              </a:ext>
            </a:extLst>
          </p:cNvPr>
          <p:cNvSpPr txBox="1"/>
          <p:nvPr/>
        </p:nvSpPr>
        <p:spPr>
          <a:xfrm>
            <a:off x="5794501" y="4834886"/>
            <a:ext cx="996593" cy="476726"/>
          </a:xfrm>
          <a:prstGeom prst="roundRect">
            <a:avLst/>
          </a:prstGeom>
          <a:solidFill>
            <a:schemeClr val="accent2">
              <a:lumMod val="75000"/>
            </a:schemeClr>
          </a:solid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Activity</a:t>
            </a:r>
          </a:p>
          <a:p>
            <a:pPr algn="ctr"/>
            <a:r>
              <a:rPr lang="en-US" sz="1100" b="1" dirty="0">
                <a:solidFill>
                  <a:schemeClr val="bg1"/>
                </a:solidFill>
                <a:latin typeface="Segoe UI" panose="020B0502040204020203" pitchFamily="34" charset="0"/>
                <a:cs typeface="Segoe UI" panose="020B0502040204020203" pitchFamily="34" charset="0"/>
              </a:rPr>
              <a:t> Logs</a:t>
            </a:r>
          </a:p>
        </p:txBody>
      </p:sp>
      <p:grpSp>
        <p:nvGrpSpPr>
          <p:cNvPr id="7" name="Group 33">
            <a:extLst>
              <a:ext uri="{FF2B5EF4-FFF2-40B4-BE49-F238E27FC236}">
                <a16:creationId xmlns:a16="http://schemas.microsoft.com/office/drawing/2014/main" id="{903A86B3-14AB-41B7-B727-377AAFE05EE9}"/>
              </a:ext>
            </a:extLst>
          </p:cNvPr>
          <p:cNvGrpSpPr/>
          <p:nvPr/>
        </p:nvGrpSpPr>
        <p:grpSpPr>
          <a:xfrm>
            <a:off x="4702607" y="5375069"/>
            <a:ext cx="747712" cy="484822"/>
            <a:chOff x="12377214" y="5149578"/>
            <a:chExt cx="747712" cy="484822"/>
          </a:xfrm>
          <a:solidFill>
            <a:schemeClr val="tx2">
              <a:lumMod val="75000"/>
            </a:schemeClr>
          </a:solidFill>
        </p:grpSpPr>
        <p:sp>
          <p:nvSpPr>
            <p:cNvPr id="8" name="Freeform: Shape 147">
              <a:extLst>
                <a:ext uri="{FF2B5EF4-FFF2-40B4-BE49-F238E27FC236}">
                  <a16:creationId xmlns:a16="http://schemas.microsoft.com/office/drawing/2014/main" id="{9BE336EE-6943-4992-9E67-9052DB89972E}"/>
                </a:ext>
              </a:extLst>
            </p:cNvPr>
            <p:cNvSpPr/>
            <p:nvPr/>
          </p:nvSpPr>
          <p:spPr>
            <a:xfrm>
              <a:off x="12377214" y="5149578"/>
              <a:ext cx="495300" cy="371475"/>
            </a:xfrm>
            <a:custGeom>
              <a:avLst/>
              <a:gdLst>
                <a:gd name="connsiteX0" fmla="*/ 443389 w 495300"/>
                <a:gd name="connsiteY0" fmla="*/ 276701 h 371475"/>
                <a:gd name="connsiteX1" fmla="*/ 400526 w 495300"/>
                <a:gd name="connsiteY1" fmla="*/ 304324 h 371475"/>
                <a:gd name="connsiteX2" fmla="*/ 128111 w 495300"/>
                <a:gd name="connsiteY2" fmla="*/ 304324 h 371475"/>
                <a:gd name="connsiteX3" fmla="*/ 128111 w 495300"/>
                <a:gd name="connsiteY3" fmla="*/ 304324 h 371475"/>
                <a:gd name="connsiteX4" fmla="*/ 44291 w 495300"/>
                <a:gd name="connsiteY4" fmla="*/ 220504 h 371475"/>
                <a:gd name="connsiteX5" fmla="*/ 128111 w 495300"/>
                <a:gd name="connsiteY5" fmla="*/ 136684 h 371475"/>
                <a:gd name="connsiteX6" fmla="*/ 128111 w 495300"/>
                <a:gd name="connsiteY6" fmla="*/ 136684 h 371475"/>
                <a:gd name="connsiteX7" fmla="*/ 129064 w 495300"/>
                <a:gd name="connsiteY7" fmla="*/ 136684 h 371475"/>
                <a:gd name="connsiteX8" fmla="*/ 129064 w 495300"/>
                <a:gd name="connsiteY8" fmla="*/ 136684 h 371475"/>
                <a:gd name="connsiteX9" fmla="*/ 166211 w 495300"/>
                <a:gd name="connsiteY9" fmla="*/ 136684 h 371475"/>
                <a:gd name="connsiteX10" fmla="*/ 174784 w 495300"/>
                <a:gd name="connsiteY10" fmla="*/ 109061 h 371475"/>
                <a:gd name="connsiteX11" fmla="*/ 179546 w 495300"/>
                <a:gd name="connsiteY11" fmla="*/ 99536 h 371475"/>
                <a:gd name="connsiteX12" fmla="*/ 275749 w 495300"/>
                <a:gd name="connsiteY12" fmla="*/ 44291 h 371475"/>
                <a:gd name="connsiteX13" fmla="*/ 365284 w 495300"/>
                <a:gd name="connsiteY13" fmla="*/ 89059 h 371475"/>
                <a:gd name="connsiteX14" fmla="*/ 401479 w 495300"/>
                <a:gd name="connsiteY14" fmla="*/ 76676 h 371475"/>
                <a:gd name="connsiteX15" fmla="*/ 275749 w 495300"/>
                <a:gd name="connsiteY15" fmla="*/ 7144 h 371475"/>
                <a:gd name="connsiteX16" fmla="*/ 138589 w 495300"/>
                <a:gd name="connsiteY16" fmla="*/ 99536 h 371475"/>
                <a:gd name="connsiteX17" fmla="*/ 138589 w 495300"/>
                <a:gd name="connsiteY17" fmla="*/ 100489 h 371475"/>
                <a:gd name="connsiteX18" fmla="*/ 138589 w 495300"/>
                <a:gd name="connsiteY18" fmla="*/ 100489 h 371475"/>
                <a:gd name="connsiteX19" fmla="*/ 138589 w 495300"/>
                <a:gd name="connsiteY19" fmla="*/ 99536 h 371475"/>
                <a:gd name="connsiteX20" fmla="*/ 128111 w 495300"/>
                <a:gd name="connsiteY20" fmla="*/ 99536 h 371475"/>
                <a:gd name="connsiteX21" fmla="*/ 7144 w 495300"/>
                <a:gd name="connsiteY21" fmla="*/ 221456 h 371475"/>
                <a:gd name="connsiteX22" fmla="*/ 128111 w 495300"/>
                <a:gd name="connsiteY22" fmla="*/ 342424 h 371475"/>
                <a:gd name="connsiteX23" fmla="*/ 401479 w 495300"/>
                <a:gd name="connsiteY23" fmla="*/ 342424 h 371475"/>
                <a:gd name="connsiteX24" fmla="*/ 444341 w 495300"/>
                <a:gd name="connsiteY24" fmla="*/ 370046 h 371475"/>
                <a:gd name="connsiteX25" fmla="*/ 491014 w 495300"/>
                <a:gd name="connsiteY25" fmla="*/ 323374 h 371475"/>
                <a:gd name="connsiteX26" fmla="*/ 443389 w 495300"/>
                <a:gd name="connsiteY26" fmla="*/ 27670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5300" h="371475">
                  <a:moveTo>
                    <a:pt x="443389" y="276701"/>
                  </a:moveTo>
                  <a:cubicBezTo>
                    <a:pt x="424339" y="276701"/>
                    <a:pt x="408146" y="288131"/>
                    <a:pt x="400526" y="304324"/>
                  </a:cubicBezTo>
                  <a:lnTo>
                    <a:pt x="128111" y="304324"/>
                  </a:lnTo>
                  <a:lnTo>
                    <a:pt x="128111" y="304324"/>
                  </a:lnTo>
                  <a:cubicBezTo>
                    <a:pt x="82391" y="304324"/>
                    <a:pt x="44291" y="267176"/>
                    <a:pt x="44291" y="220504"/>
                  </a:cubicBezTo>
                  <a:cubicBezTo>
                    <a:pt x="44291" y="173831"/>
                    <a:pt x="81439" y="136684"/>
                    <a:pt x="128111" y="136684"/>
                  </a:cubicBezTo>
                  <a:lnTo>
                    <a:pt x="128111" y="136684"/>
                  </a:lnTo>
                  <a:lnTo>
                    <a:pt x="129064" y="136684"/>
                  </a:lnTo>
                  <a:lnTo>
                    <a:pt x="129064" y="136684"/>
                  </a:lnTo>
                  <a:lnTo>
                    <a:pt x="166211" y="136684"/>
                  </a:lnTo>
                  <a:cubicBezTo>
                    <a:pt x="168116" y="127159"/>
                    <a:pt x="170974" y="117634"/>
                    <a:pt x="174784" y="109061"/>
                  </a:cubicBezTo>
                  <a:cubicBezTo>
                    <a:pt x="176689" y="106204"/>
                    <a:pt x="177641" y="102394"/>
                    <a:pt x="179546" y="99536"/>
                  </a:cubicBezTo>
                  <a:cubicBezTo>
                    <a:pt x="198596" y="66199"/>
                    <a:pt x="234791" y="44291"/>
                    <a:pt x="275749" y="44291"/>
                  </a:cubicBezTo>
                  <a:cubicBezTo>
                    <a:pt x="312896" y="44291"/>
                    <a:pt x="345281" y="62389"/>
                    <a:pt x="365284" y="89059"/>
                  </a:cubicBezTo>
                  <a:cubicBezTo>
                    <a:pt x="376714" y="83344"/>
                    <a:pt x="389096" y="79534"/>
                    <a:pt x="401479" y="76676"/>
                  </a:cubicBezTo>
                  <a:cubicBezTo>
                    <a:pt x="374809" y="34766"/>
                    <a:pt x="329089" y="7144"/>
                    <a:pt x="275749" y="7144"/>
                  </a:cubicBezTo>
                  <a:cubicBezTo>
                    <a:pt x="213836" y="7144"/>
                    <a:pt x="160496" y="45244"/>
                    <a:pt x="138589" y="99536"/>
                  </a:cubicBezTo>
                  <a:cubicBezTo>
                    <a:pt x="138589" y="99536"/>
                    <a:pt x="138589" y="99536"/>
                    <a:pt x="138589" y="100489"/>
                  </a:cubicBezTo>
                  <a:lnTo>
                    <a:pt x="138589" y="100489"/>
                  </a:lnTo>
                  <a:cubicBezTo>
                    <a:pt x="138589" y="100489"/>
                    <a:pt x="138589" y="100489"/>
                    <a:pt x="138589" y="99536"/>
                  </a:cubicBezTo>
                  <a:lnTo>
                    <a:pt x="128111" y="99536"/>
                  </a:lnTo>
                  <a:cubicBezTo>
                    <a:pt x="61436" y="100489"/>
                    <a:pt x="7144" y="154781"/>
                    <a:pt x="7144" y="221456"/>
                  </a:cubicBezTo>
                  <a:cubicBezTo>
                    <a:pt x="7144" y="288131"/>
                    <a:pt x="61436" y="342424"/>
                    <a:pt x="128111" y="342424"/>
                  </a:cubicBezTo>
                  <a:lnTo>
                    <a:pt x="401479" y="342424"/>
                  </a:lnTo>
                  <a:cubicBezTo>
                    <a:pt x="409099" y="358616"/>
                    <a:pt x="425291" y="370046"/>
                    <a:pt x="444341" y="370046"/>
                  </a:cubicBezTo>
                  <a:cubicBezTo>
                    <a:pt x="470059" y="370046"/>
                    <a:pt x="491014" y="349091"/>
                    <a:pt x="491014" y="323374"/>
                  </a:cubicBezTo>
                  <a:cubicBezTo>
                    <a:pt x="490061" y="297656"/>
                    <a:pt x="469106" y="276701"/>
                    <a:pt x="443389" y="276701"/>
                  </a:cubicBezTo>
                  <a:close/>
                </a:path>
              </a:pathLst>
            </a:custGeom>
            <a:grpFill/>
            <a:ln w="9525" cap="flat">
              <a:noFill/>
              <a:prstDash val="solid"/>
              <a:miter/>
            </a:ln>
          </p:spPr>
          <p:txBody>
            <a:bodyPr rtlCol="0" anchor="ctr"/>
            <a:lstStyle/>
            <a:p>
              <a:endParaRPr lang="es-UY"/>
            </a:p>
          </p:txBody>
        </p:sp>
        <p:sp>
          <p:nvSpPr>
            <p:cNvPr id="9" name="Freeform: Shape 148">
              <a:extLst>
                <a:ext uri="{FF2B5EF4-FFF2-40B4-BE49-F238E27FC236}">
                  <a16:creationId xmlns:a16="http://schemas.microsoft.com/office/drawing/2014/main" id="{C89CBF63-64A6-4C79-9322-6443B76015DC}"/>
                </a:ext>
              </a:extLst>
            </p:cNvPr>
            <p:cNvSpPr/>
            <p:nvPr/>
          </p:nvSpPr>
          <p:spPr>
            <a:xfrm>
              <a:off x="12534376" y="5234350"/>
              <a:ext cx="590550" cy="400050"/>
            </a:xfrm>
            <a:custGeom>
              <a:avLst/>
              <a:gdLst>
                <a:gd name="connsiteX0" fmla="*/ 431006 w 590550"/>
                <a:gd name="connsiteY0" fmla="*/ 399574 h 400050"/>
                <a:gd name="connsiteX1" fmla="*/ 583406 w 590550"/>
                <a:gd name="connsiteY1" fmla="*/ 248126 h 400050"/>
                <a:gd name="connsiteX2" fmla="*/ 435769 w 590550"/>
                <a:gd name="connsiteY2" fmla="*/ 99536 h 400050"/>
                <a:gd name="connsiteX3" fmla="*/ 286226 w 590550"/>
                <a:gd name="connsiteY3" fmla="*/ 7144 h 400050"/>
                <a:gd name="connsiteX4" fmla="*/ 123349 w 590550"/>
                <a:gd name="connsiteY4" fmla="*/ 137636 h 400050"/>
                <a:gd name="connsiteX5" fmla="*/ 30004 w 590550"/>
                <a:gd name="connsiteY5" fmla="*/ 191929 h 400050"/>
                <a:gd name="connsiteX6" fmla="*/ 229076 w 590550"/>
                <a:gd name="connsiteY6" fmla="*/ 191929 h 400050"/>
                <a:gd name="connsiteX7" fmla="*/ 287179 w 590550"/>
                <a:gd name="connsiteY7" fmla="*/ 164306 h 400050"/>
                <a:gd name="connsiteX8" fmla="*/ 361474 w 590550"/>
                <a:gd name="connsiteY8" fmla="*/ 238601 h 400050"/>
                <a:gd name="connsiteX9" fmla="*/ 287179 w 590550"/>
                <a:gd name="connsiteY9" fmla="*/ 312896 h 400050"/>
                <a:gd name="connsiteX10" fmla="*/ 229076 w 590550"/>
                <a:gd name="connsiteY10" fmla="*/ 285274 h 400050"/>
                <a:gd name="connsiteX11" fmla="*/ 7144 w 590550"/>
                <a:gd name="connsiteY11" fmla="*/ 285274 h 400050"/>
                <a:gd name="connsiteX12" fmla="*/ 131921 w 590550"/>
                <a:gd name="connsiteY12" fmla="*/ 399574 h 400050"/>
                <a:gd name="connsiteX13" fmla="*/ 431006 w 590550"/>
                <a:gd name="connsiteY13" fmla="*/ 39957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0550" h="400050">
                  <a:moveTo>
                    <a:pt x="431006" y="399574"/>
                  </a:moveTo>
                  <a:cubicBezTo>
                    <a:pt x="512921" y="399574"/>
                    <a:pt x="583406" y="330041"/>
                    <a:pt x="583406" y="248126"/>
                  </a:cubicBezTo>
                  <a:cubicBezTo>
                    <a:pt x="583406" y="166211"/>
                    <a:pt x="517684" y="100489"/>
                    <a:pt x="435769" y="99536"/>
                  </a:cubicBezTo>
                  <a:cubicBezTo>
                    <a:pt x="408146" y="44291"/>
                    <a:pt x="351949" y="7144"/>
                    <a:pt x="286226" y="7144"/>
                  </a:cubicBezTo>
                  <a:cubicBezTo>
                    <a:pt x="206216" y="7144"/>
                    <a:pt x="139541" y="63341"/>
                    <a:pt x="123349" y="137636"/>
                  </a:cubicBezTo>
                  <a:cubicBezTo>
                    <a:pt x="84296" y="141446"/>
                    <a:pt x="50959" y="162401"/>
                    <a:pt x="30004" y="191929"/>
                  </a:cubicBezTo>
                  <a:lnTo>
                    <a:pt x="229076" y="191929"/>
                  </a:lnTo>
                  <a:cubicBezTo>
                    <a:pt x="242411" y="174784"/>
                    <a:pt x="263366" y="164306"/>
                    <a:pt x="287179" y="164306"/>
                  </a:cubicBezTo>
                  <a:cubicBezTo>
                    <a:pt x="328136" y="164306"/>
                    <a:pt x="361474" y="197644"/>
                    <a:pt x="361474" y="238601"/>
                  </a:cubicBezTo>
                  <a:cubicBezTo>
                    <a:pt x="361474" y="279559"/>
                    <a:pt x="328136" y="312896"/>
                    <a:pt x="287179" y="312896"/>
                  </a:cubicBezTo>
                  <a:cubicBezTo>
                    <a:pt x="263366" y="312896"/>
                    <a:pt x="243364" y="302419"/>
                    <a:pt x="229076" y="285274"/>
                  </a:cubicBezTo>
                  <a:lnTo>
                    <a:pt x="7144" y="285274"/>
                  </a:lnTo>
                  <a:cubicBezTo>
                    <a:pt x="15716" y="348139"/>
                    <a:pt x="66199" y="399574"/>
                    <a:pt x="131921" y="399574"/>
                  </a:cubicBezTo>
                  <a:lnTo>
                    <a:pt x="431006" y="399574"/>
                  </a:lnTo>
                  <a:close/>
                </a:path>
              </a:pathLst>
            </a:custGeom>
            <a:grpFill/>
            <a:ln w="9525" cap="flat">
              <a:noFill/>
              <a:prstDash val="solid"/>
              <a:miter/>
            </a:ln>
          </p:spPr>
          <p:txBody>
            <a:bodyPr rtlCol="0" anchor="ctr"/>
            <a:lstStyle/>
            <a:p>
              <a:endParaRPr lang="es-UY"/>
            </a:p>
          </p:txBody>
        </p:sp>
      </p:grpSp>
      <p:sp>
        <p:nvSpPr>
          <p:cNvPr id="10" name="CuadroTexto 9">
            <a:extLst>
              <a:ext uri="{FF2B5EF4-FFF2-40B4-BE49-F238E27FC236}">
                <a16:creationId xmlns:a16="http://schemas.microsoft.com/office/drawing/2014/main" id="{46F15EA8-F4AA-46A5-B6B5-661B791F0F49}"/>
              </a:ext>
            </a:extLst>
          </p:cNvPr>
          <p:cNvSpPr txBox="1"/>
          <p:nvPr/>
        </p:nvSpPr>
        <p:spPr>
          <a:xfrm>
            <a:off x="5794501" y="4119844"/>
            <a:ext cx="996593" cy="476726"/>
          </a:xfrm>
          <a:prstGeom prst="roundRect">
            <a:avLst/>
          </a:prstGeom>
          <a:solidFill>
            <a:schemeClr val="accent4">
              <a:lumMod val="75000"/>
            </a:schemeClr>
          </a:solid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Diagnostic Settings</a:t>
            </a:r>
          </a:p>
        </p:txBody>
      </p:sp>
      <p:sp>
        <p:nvSpPr>
          <p:cNvPr id="11" name="Title 1">
            <a:extLst>
              <a:ext uri="{FF2B5EF4-FFF2-40B4-BE49-F238E27FC236}">
                <a16:creationId xmlns:a16="http://schemas.microsoft.com/office/drawing/2014/main" id="{01887F22-8BAC-4E70-BD2C-8805A6FE401A}"/>
              </a:ext>
            </a:extLst>
          </p:cNvPr>
          <p:cNvSpPr>
            <a:spLocks noGrp="1"/>
          </p:cNvSpPr>
          <p:nvPr>
            <p:ph type="title"/>
          </p:nvPr>
        </p:nvSpPr>
        <p:spPr>
          <a:xfrm>
            <a:off x="838200" y="365125"/>
            <a:ext cx="10515600" cy="1325563"/>
          </a:xfrm>
        </p:spPr>
        <p:txBody>
          <a:bodyPr/>
          <a:lstStyle/>
          <a:p>
            <a:pPr algn="ctr"/>
            <a:r>
              <a:rPr lang="en-US" noProof="0" dirty="0"/>
              <a:t>Diagnostic Logging and Log </a:t>
            </a:r>
            <a:r>
              <a:rPr lang="en-US" dirty="0"/>
              <a:t>R</a:t>
            </a:r>
            <a:r>
              <a:rPr lang="en-US" noProof="0" dirty="0" err="1"/>
              <a:t>etention</a:t>
            </a:r>
            <a:endParaRPr lang="en-US" noProof="0" dirty="0"/>
          </a:p>
        </p:txBody>
      </p:sp>
      <p:sp>
        <p:nvSpPr>
          <p:cNvPr id="13" name="CuadroTexto 12">
            <a:extLst>
              <a:ext uri="{FF2B5EF4-FFF2-40B4-BE49-F238E27FC236}">
                <a16:creationId xmlns:a16="http://schemas.microsoft.com/office/drawing/2014/main" id="{832131E1-86FA-4EB2-8A73-68F495DDF1DD}"/>
              </a:ext>
            </a:extLst>
          </p:cNvPr>
          <p:cNvSpPr txBox="1"/>
          <p:nvPr/>
        </p:nvSpPr>
        <p:spPr>
          <a:xfrm>
            <a:off x="5794501" y="3544461"/>
            <a:ext cx="996593" cy="476726"/>
          </a:xfrm>
          <a:prstGeom prst="roundRect">
            <a:avLst/>
          </a:prstGeom>
          <a:solidFill>
            <a:schemeClr val="accent4">
              <a:lumMod val="75000"/>
            </a:schemeClr>
          </a:solid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Diagnostic Logs</a:t>
            </a:r>
          </a:p>
        </p:txBody>
      </p:sp>
      <p:sp>
        <p:nvSpPr>
          <p:cNvPr id="14" name="CuadroTexto 13">
            <a:extLst>
              <a:ext uri="{FF2B5EF4-FFF2-40B4-BE49-F238E27FC236}">
                <a16:creationId xmlns:a16="http://schemas.microsoft.com/office/drawing/2014/main" id="{DE8C3EC2-F612-47D4-9712-4D1BA743709E}"/>
              </a:ext>
            </a:extLst>
          </p:cNvPr>
          <p:cNvSpPr txBox="1"/>
          <p:nvPr/>
        </p:nvSpPr>
        <p:spPr>
          <a:xfrm>
            <a:off x="1016467" y="3557988"/>
            <a:ext cx="3328678" cy="2065814"/>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b="1" dirty="0">
                <a:solidFill>
                  <a:srgbClr val="008AD7"/>
                </a:solidFill>
                <a:latin typeface="Segoe UI" panose="020B0502040204020203" pitchFamily="34" charset="0"/>
                <a:cs typeface="Segoe UI" panose="020B0502040204020203" pitchFamily="34" charset="0"/>
              </a:rPr>
              <a:t>Configure</a:t>
            </a:r>
          </a:p>
          <a:p>
            <a:pPr marL="742950" lvl="1" indent="-285750">
              <a:spcBef>
                <a:spcPts val="1000"/>
              </a:spcBef>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Azure Portal</a:t>
            </a:r>
          </a:p>
          <a:p>
            <a:pPr marL="742950" lvl="1" indent="-285750">
              <a:spcBef>
                <a:spcPts val="1000"/>
              </a:spcBef>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PowerShell</a:t>
            </a:r>
          </a:p>
          <a:p>
            <a:pPr marL="742950" lvl="1" indent="-285750">
              <a:spcBef>
                <a:spcPts val="1000"/>
              </a:spcBef>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Command Line Interface</a:t>
            </a:r>
          </a:p>
          <a:p>
            <a:pPr marL="742950" lvl="1" indent="-285750">
              <a:spcBef>
                <a:spcPts val="1000"/>
              </a:spcBef>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REST API</a:t>
            </a:r>
          </a:p>
        </p:txBody>
      </p:sp>
      <p:sp>
        <p:nvSpPr>
          <p:cNvPr id="16" name="CuadroTexto 15">
            <a:extLst>
              <a:ext uri="{FF2B5EF4-FFF2-40B4-BE49-F238E27FC236}">
                <a16:creationId xmlns:a16="http://schemas.microsoft.com/office/drawing/2014/main" id="{300F5423-39E5-447B-A4C3-DE4AC3C21F76}"/>
              </a:ext>
            </a:extLst>
          </p:cNvPr>
          <p:cNvSpPr txBox="1"/>
          <p:nvPr/>
        </p:nvSpPr>
        <p:spPr>
          <a:xfrm>
            <a:off x="8156128" y="2829371"/>
            <a:ext cx="3343422" cy="1736646"/>
          </a:xfrm>
          <a:prstGeom prst="flowChartAlternateProcess">
            <a:avLst/>
          </a:prstGeom>
          <a:no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b="1" dirty="0">
                <a:solidFill>
                  <a:srgbClr val="008AD7"/>
                </a:solidFill>
                <a:latin typeface="Segoe UI" panose="020B0502040204020203" pitchFamily="34" charset="0"/>
                <a:cs typeface="Segoe UI" panose="020B0502040204020203" pitchFamily="34" charset="0"/>
              </a:rPr>
              <a:t>Export</a:t>
            </a:r>
          </a:p>
          <a:p>
            <a:pPr marL="742950" lvl="1" indent="-285750">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Azure Monitor Logs</a:t>
            </a:r>
          </a:p>
          <a:p>
            <a:pPr marL="742950" lvl="1" indent="-285750">
              <a:buFont typeface="Wingdings" panose="05000000000000000000" pitchFamily="2" charset="2"/>
              <a:buChar char="Ø"/>
            </a:pPr>
            <a:endParaRPr lang="en-US" sz="1600" dirty="0">
              <a:solidFill>
                <a:schemeClr val="tx1"/>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Event Hub</a:t>
            </a:r>
          </a:p>
          <a:p>
            <a:pPr marL="742950" lvl="1" indent="-285750">
              <a:buFont typeface="Wingdings" panose="05000000000000000000" pitchFamily="2" charset="2"/>
              <a:buChar char="Ø"/>
            </a:pPr>
            <a:endParaRPr lang="en-US" sz="1600" dirty="0">
              <a:solidFill>
                <a:schemeClr val="tx1"/>
              </a:solidFill>
              <a:latin typeface="Segoe UI" panose="020B0502040204020203" pitchFamily="34" charset="0"/>
              <a:cs typeface="Segoe UI" panose="020B0502040204020203" pitchFamily="34" charset="0"/>
            </a:endParaRPr>
          </a:p>
          <a:p>
            <a:pPr marL="742950" lvl="1" indent="-285750">
              <a:buFont typeface="Wingdings" panose="05000000000000000000" pitchFamily="2" charset="2"/>
              <a:buChar char="Ø"/>
            </a:pPr>
            <a:r>
              <a:rPr lang="en-US" sz="1600" dirty="0">
                <a:solidFill>
                  <a:schemeClr val="tx1"/>
                </a:solidFill>
                <a:latin typeface="Segoe UI" panose="020B0502040204020203" pitchFamily="34" charset="0"/>
                <a:cs typeface="Segoe UI" panose="020B0502040204020203" pitchFamily="34" charset="0"/>
              </a:rPr>
              <a:t>Azure Storage</a:t>
            </a:r>
          </a:p>
        </p:txBody>
      </p:sp>
      <p:cxnSp>
        <p:nvCxnSpPr>
          <p:cNvPr id="18" name="Conector recto de flecha 17">
            <a:extLst>
              <a:ext uri="{FF2B5EF4-FFF2-40B4-BE49-F238E27FC236}">
                <a16:creationId xmlns:a16="http://schemas.microsoft.com/office/drawing/2014/main" id="{F9176789-6B4E-4693-8E5D-A408298AF095}"/>
              </a:ext>
            </a:extLst>
          </p:cNvPr>
          <p:cNvCxnSpPr>
            <a:stCxn id="14" idx="3"/>
            <a:endCxn id="10" idx="1"/>
          </p:cNvCxnSpPr>
          <p:nvPr/>
        </p:nvCxnSpPr>
        <p:spPr>
          <a:xfrm flipV="1">
            <a:off x="4345145" y="4358207"/>
            <a:ext cx="1449356" cy="2326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3D3A9B48-AB6F-4683-9597-BCB99E87CB2E}"/>
              </a:ext>
            </a:extLst>
          </p:cNvPr>
          <p:cNvCxnSpPr>
            <a:cxnSpLocks/>
            <a:stCxn id="13" idx="3"/>
            <a:endCxn id="16" idx="1"/>
          </p:cNvCxnSpPr>
          <p:nvPr/>
        </p:nvCxnSpPr>
        <p:spPr>
          <a:xfrm flipV="1">
            <a:off x="6791094" y="3697694"/>
            <a:ext cx="1365034" cy="8513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357">
            <a:extLst>
              <a:ext uri="{FF2B5EF4-FFF2-40B4-BE49-F238E27FC236}">
                <a16:creationId xmlns:a16="http://schemas.microsoft.com/office/drawing/2014/main" id="{55D91EBE-95B9-421A-9146-98F6607CC4CE}"/>
              </a:ext>
            </a:extLst>
          </p:cNvPr>
          <p:cNvGrpSpPr/>
          <p:nvPr/>
        </p:nvGrpSpPr>
        <p:grpSpPr>
          <a:xfrm>
            <a:off x="10931515" y="3140033"/>
            <a:ext cx="428302" cy="417955"/>
            <a:chOff x="9740320" y="3826544"/>
            <a:chExt cx="472440" cy="468630"/>
          </a:xfrm>
        </p:grpSpPr>
        <p:sp>
          <p:nvSpPr>
            <p:cNvPr id="24" name="Freeform: Shape 2643">
              <a:extLst>
                <a:ext uri="{FF2B5EF4-FFF2-40B4-BE49-F238E27FC236}">
                  <a16:creationId xmlns:a16="http://schemas.microsoft.com/office/drawing/2014/main" id="{28F27E8F-7C7A-4964-83C5-577494A4673F}"/>
                </a:ext>
              </a:extLst>
            </p:cNvPr>
            <p:cNvSpPr/>
            <p:nvPr/>
          </p:nvSpPr>
          <p:spPr>
            <a:xfrm>
              <a:off x="9786993" y="4026569"/>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25" name="Freeform: Shape 2644">
              <a:extLst>
                <a:ext uri="{FF2B5EF4-FFF2-40B4-BE49-F238E27FC236}">
                  <a16:creationId xmlns:a16="http://schemas.microsoft.com/office/drawing/2014/main" id="{501E55B4-082A-44C2-857F-D5535CAE9443}"/>
                </a:ext>
              </a:extLst>
            </p:cNvPr>
            <p:cNvSpPr/>
            <p:nvPr/>
          </p:nvSpPr>
          <p:spPr>
            <a:xfrm>
              <a:off x="9786993" y="4072289"/>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26" name="Freeform: Shape 2645">
              <a:extLst>
                <a:ext uri="{FF2B5EF4-FFF2-40B4-BE49-F238E27FC236}">
                  <a16:creationId xmlns:a16="http://schemas.microsoft.com/office/drawing/2014/main" id="{BF6EB267-E2A7-41CA-A23C-D77D2D0F53A9}"/>
                </a:ext>
              </a:extLst>
            </p:cNvPr>
            <p:cNvSpPr/>
            <p:nvPr/>
          </p:nvSpPr>
          <p:spPr>
            <a:xfrm>
              <a:off x="9786993" y="3983707"/>
              <a:ext cx="38100" cy="38100"/>
            </a:xfrm>
            <a:custGeom>
              <a:avLst/>
              <a:gdLst>
                <a:gd name="connsiteX0" fmla="*/ 7144 w 38100"/>
                <a:gd name="connsiteY0" fmla="*/ 34766 h 38100"/>
                <a:gd name="connsiteX1" fmla="*/ 37624 w 38100"/>
                <a:gd name="connsiteY1" fmla="*/ 34766 h 38100"/>
                <a:gd name="connsiteX2" fmla="*/ 37624 w 38100"/>
                <a:gd name="connsiteY2" fmla="*/ 7144 h 38100"/>
                <a:gd name="connsiteX3" fmla="*/ 7144 w 38100"/>
                <a:gd name="connsiteY3" fmla="*/ 27146 h 38100"/>
                <a:gd name="connsiteX4" fmla="*/ 7144 w 38100"/>
                <a:gd name="connsiteY4" fmla="*/ 3476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34766"/>
                  </a:moveTo>
                  <a:lnTo>
                    <a:pt x="37624" y="34766"/>
                  </a:lnTo>
                  <a:lnTo>
                    <a:pt x="37624" y="7144"/>
                  </a:lnTo>
                  <a:cubicBezTo>
                    <a:pt x="26194" y="12859"/>
                    <a:pt x="16669" y="19526"/>
                    <a:pt x="7144" y="27146"/>
                  </a:cubicBezTo>
                  <a:lnTo>
                    <a:pt x="7144" y="34766"/>
                  </a:lnTo>
                  <a:close/>
                </a:path>
              </a:pathLst>
            </a:custGeom>
            <a:solidFill>
              <a:srgbClr val="59B4D9"/>
            </a:solidFill>
            <a:ln w="9525" cap="flat">
              <a:noFill/>
              <a:prstDash val="solid"/>
              <a:miter/>
            </a:ln>
          </p:spPr>
          <p:txBody>
            <a:bodyPr rtlCol="0" anchor="ctr"/>
            <a:lstStyle/>
            <a:p>
              <a:endParaRPr lang="es-UY"/>
            </a:p>
          </p:txBody>
        </p:sp>
        <p:sp>
          <p:nvSpPr>
            <p:cNvPr id="27" name="Freeform: Shape 2646">
              <a:extLst>
                <a:ext uri="{FF2B5EF4-FFF2-40B4-BE49-F238E27FC236}">
                  <a16:creationId xmlns:a16="http://schemas.microsoft.com/office/drawing/2014/main" id="{E221A5F1-9613-4628-B6C8-CA14D765B4B8}"/>
                </a:ext>
              </a:extLst>
            </p:cNvPr>
            <p:cNvSpPr/>
            <p:nvPr/>
          </p:nvSpPr>
          <p:spPr>
            <a:xfrm>
              <a:off x="9832713"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28" name="Freeform: Shape 2647">
              <a:extLst>
                <a:ext uri="{FF2B5EF4-FFF2-40B4-BE49-F238E27FC236}">
                  <a16:creationId xmlns:a16="http://schemas.microsoft.com/office/drawing/2014/main" id="{1AFCD574-2106-4803-BF84-ED7845288E06}"/>
                </a:ext>
              </a:extLst>
            </p:cNvPr>
            <p:cNvSpPr/>
            <p:nvPr/>
          </p:nvSpPr>
          <p:spPr>
            <a:xfrm>
              <a:off x="9832713" y="421040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29" name="Freeform: Shape 2648">
              <a:extLst>
                <a:ext uri="{FF2B5EF4-FFF2-40B4-BE49-F238E27FC236}">
                  <a16:creationId xmlns:a16="http://schemas.microsoft.com/office/drawing/2014/main" id="{731A0C36-94B0-443B-9BE5-29A4ACD8BEBB}"/>
                </a:ext>
              </a:extLst>
            </p:cNvPr>
            <p:cNvSpPr/>
            <p:nvPr/>
          </p:nvSpPr>
          <p:spPr>
            <a:xfrm>
              <a:off x="9832713" y="4257074"/>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0" name="Freeform: Shape 2649">
              <a:extLst>
                <a:ext uri="{FF2B5EF4-FFF2-40B4-BE49-F238E27FC236}">
                  <a16:creationId xmlns:a16="http://schemas.microsoft.com/office/drawing/2014/main" id="{D5AAB7D1-6D63-4920-98B3-47013ADC1560}"/>
                </a:ext>
              </a:extLst>
            </p:cNvPr>
            <p:cNvSpPr/>
            <p:nvPr/>
          </p:nvSpPr>
          <p:spPr>
            <a:xfrm>
              <a:off x="9832713" y="411896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1" name="Freeform: Shape 2650">
              <a:extLst>
                <a:ext uri="{FF2B5EF4-FFF2-40B4-BE49-F238E27FC236}">
                  <a16:creationId xmlns:a16="http://schemas.microsoft.com/office/drawing/2014/main" id="{ED005228-0832-42D8-9E4F-E6BC7E7D47BE}"/>
                </a:ext>
              </a:extLst>
            </p:cNvPr>
            <p:cNvSpPr/>
            <p:nvPr/>
          </p:nvSpPr>
          <p:spPr>
            <a:xfrm>
              <a:off x="9740320" y="4072289"/>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2" name="Freeform: Shape 2651">
              <a:extLst>
                <a:ext uri="{FF2B5EF4-FFF2-40B4-BE49-F238E27FC236}">
                  <a16:creationId xmlns:a16="http://schemas.microsoft.com/office/drawing/2014/main" id="{808FAAE8-ADAF-4926-958A-4190506F0841}"/>
                </a:ext>
              </a:extLst>
            </p:cNvPr>
            <p:cNvSpPr/>
            <p:nvPr/>
          </p:nvSpPr>
          <p:spPr>
            <a:xfrm>
              <a:off x="9786993" y="421040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3" name="Freeform: Shape 2652">
              <a:extLst>
                <a:ext uri="{FF2B5EF4-FFF2-40B4-BE49-F238E27FC236}">
                  <a16:creationId xmlns:a16="http://schemas.microsoft.com/office/drawing/2014/main" id="{E46C6AFE-14F2-4181-B7A1-35E09EB5FE3E}"/>
                </a:ext>
              </a:extLst>
            </p:cNvPr>
            <p:cNvSpPr/>
            <p:nvPr/>
          </p:nvSpPr>
          <p:spPr>
            <a:xfrm>
              <a:off x="9740320"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4" name="Freeform: Shape 2653">
              <a:extLst>
                <a:ext uri="{FF2B5EF4-FFF2-40B4-BE49-F238E27FC236}">
                  <a16:creationId xmlns:a16="http://schemas.microsoft.com/office/drawing/2014/main" id="{464A7B0D-B7BD-4851-B47C-F785B52F21C8}"/>
                </a:ext>
              </a:extLst>
            </p:cNvPr>
            <p:cNvSpPr/>
            <p:nvPr/>
          </p:nvSpPr>
          <p:spPr>
            <a:xfrm>
              <a:off x="9740320" y="411896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5" name="Freeform: Shape 2654">
              <a:extLst>
                <a:ext uri="{FF2B5EF4-FFF2-40B4-BE49-F238E27FC236}">
                  <a16:creationId xmlns:a16="http://schemas.microsoft.com/office/drawing/2014/main" id="{7A05DA0E-55EE-4969-B909-1C4FAFB2345C}"/>
                </a:ext>
              </a:extLst>
            </p:cNvPr>
            <p:cNvSpPr/>
            <p:nvPr/>
          </p:nvSpPr>
          <p:spPr>
            <a:xfrm>
              <a:off x="9786993" y="4256122"/>
              <a:ext cx="38100" cy="38100"/>
            </a:xfrm>
            <a:custGeom>
              <a:avLst/>
              <a:gdLst>
                <a:gd name="connsiteX0" fmla="*/ 7144 w 38100"/>
                <a:gd name="connsiteY0" fmla="*/ 14764 h 38100"/>
                <a:gd name="connsiteX1" fmla="*/ 37624 w 38100"/>
                <a:gd name="connsiteY1" fmla="*/ 34766 h 38100"/>
                <a:gd name="connsiteX2" fmla="*/ 37624 w 38100"/>
                <a:gd name="connsiteY2" fmla="*/ 7144 h 38100"/>
                <a:gd name="connsiteX3" fmla="*/ 7144 w 38100"/>
                <a:gd name="connsiteY3" fmla="*/ 7144 h 38100"/>
                <a:gd name="connsiteX4" fmla="*/ 7144 w 38100"/>
                <a:gd name="connsiteY4" fmla="*/ 1476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14764"/>
                  </a:moveTo>
                  <a:cubicBezTo>
                    <a:pt x="16669" y="22384"/>
                    <a:pt x="27146" y="29051"/>
                    <a:pt x="37624" y="34766"/>
                  </a:cubicBezTo>
                  <a:lnTo>
                    <a:pt x="37624" y="7144"/>
                  </a:lnTo>
                  <a:lnTo>
                    <a:pt x="7144" y="7144"/>
                  </a:lnTo>
                  <a:lnTo>
                    <a:pt x="7144" y="14764"/>
                  </a:lnTo>
                  <a:close/>
                </a:path>
              </a:pathLst>
            </a:custGeom>
            <a:solidFill>
              <a:srgbClr val="59B4D9"/>
            </a:solidFill>
            <a:ln w="9525" cap="flat">
              <a:noFill/>
              <a:prstDash val="solid"/>
              <a:miter/>
            </a:ln>
          </p:spPr>
          <p:txBody>
            <a:bodyPr rtlCol="0" anchor="ctr"/>
            <a:lstStyle/>
            <a:p>
              <a:endParaRPr lang="es-UY"/>
            </a:p>
          </p:txBody>
        </p:sp>
        <p:sp>
          <p:nvSpPr>
            <p:cNvPr id="36" name="Freeform: Shape 2655">
              <a:extLst>
                <a:ext uri="{FF2B5EF4-FFF2-40B4-BE49-F238E27FC236}">
                  <a16:creationId xmlns:a16="http://schemas.microsoft.com/office/drawing/2014/main" id="{AF780E0A-68E2-4E84-9311-52D3D8E1C35E}"/>
                </a:ext>
              </a:extLst>
            </p:cNvPr>
            <p:cNvSpPr/>
            <p:nvPr/>
          </p:nvSpPr>
          <p:spPr>
            <a:xfrm>
              <a:off x="9744130" y="4026569"/>
              <a:ext cx="38100" cy="38100"/>
            </a:xfrm>
            <a:custGeom>
              <a:avLst/>
              <a:gdLst>
                <a:gd name="connsiteX0" fmla="*/ 7144 w 38100"/>
                <a:gd name="connsiteY0" fmla="*/ 37624 h 38100"/>
                <a:gd name="connsiteX1" fmla="*/ 34766 w 38100"/>
                <a:gd name="connsiteY1" fmla="*/ 37624 h 38100"/>
                <a:gd name="connsiteX2" fmla="*/ 34766 w 38100"/>
                <a:gd name="connsiteY2" fmla="*/ 7144 h 38100"/>
                <a:gd name="connsiteX3" fmla="*/ 27146 w 38100"/>
                <a:gd name="connsiteY3" fmla="*/ 7144 h 38100"/>
                <a:gd name="connsiteX4" fmla="*/ 714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37624"/>
                  </a:moveTo>
                  <a:lnTo>
                    <a:pt x="34766" y="37624"/>
                  </a:lnTo>
                  <a:lnTo>
                    <a:pt x="34766" y="7144"/>
                  </a:lnTo>
                  <a:lnTo>
                    <a:pt x="27146" y="7144"/>
                  </a:lnTo>
                  <a:cubicBezTo>
                    <a:pt x="18574" y="16669"/>
                    <a:pt x="11906" y="26194"/>
                    <a:pt x="7144" y="37624"/>
                  </a:cubicBezTo>
                  <a:close/>
                </a:path>
              </a:pathLst>
            </a:custGeom>
            <a:solidFill>
              <a:srgbClr val="59B4D9"/>
            </a:solidFill>
            <a:ln w="9525" cap="flat">
              <a:noFill/>
              <a:prstDash val="solid"/>
              <a:miter/>
            </a:ln>
          </p:spPr>
          <p:txBody>
            <a:bodyPr rtlCol="0" anchor="ctr"/>
            <a:lstStyle/>
            <a:p>
              <a:endParaRPr lang="es-UY"/>
            </a:p>
          </p:txBody>
        </p:sp>
        <p:sp>
          <p:nvSpPr>
            <p:cNvPr id="37" name="Freeform: Shape 2656">
              <a:extLst>
                <a:ext uri="{FF2B5EF4-FFF2-40B4-BE49-F238E27FC236}">
                  <a16:creationId xmlns:a16="http://schemas.microsoft.com/office/drawing/2014/main" id="{8A44CF4A-09B0-4EDA-AE5B-83558AA58D0A}"/>
                </a:ext>
              </a:extLst>
            </p:cNvPr>
            <p:cNvSpPr/>
            <p:nvPr/>
          </p:nvSpPr>
          <p:spPr>
            <a:xfrm>
              <a:off x="9786993"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38" name="Freeform: Shape 2657">
              <a:extLst>
                <a:ext uri="{FF2B5EF4-FFF2-40B4-BE49-F238E27FC236}">
                  <a16:creationId xmlns:a16="http://schemas.microsoft.com/office/drawing/2014/main" id="{A310BEEB-FDD0-440E-9B9D-0CDB1D109060}"/>
                </a:ext>
              </a:extLst>
            </p:cNvPr>
            <p:cNvSpPr/>
            <p:nvPr/>
          </p:nvSpPr>
          <p:spPr>
            <a:xfrm>
              <a:off x="10016545" y="4210402"/>
              <a:ext cx="38100" cy="38100"/>
            </a:xfrm>
            <a:custGeom>
              <a:avLst/>
              <a:gdLst>
                <a:gd name="connsiteX0" fmla="*/ 7144 w 38100"/>
                <a:gd name="connsiteY0" fmla="*/ 37624 h 38100"/>
                <a:gd name="connsiteX1" fmla="*/ 14764 w 38100"/>
                <a:gd name="connsiteY1" fmla="*/ 37624 h 38100"/>
                <a:gd name="connsiteX2" fmla="*/ 34766 w 38100"/>
                <a:gd name="connsiteY2" fmla="*/ 7144 h 38100"/>
                <a:gd name="connsiteX3" fmla="*/ 7144 w 38100"/>
                <a:gd name="connsiteY3" fmla="*/ 7144 h 38100"/>
                <a:gd name="connsiteX4" fmla="*/ 7144 w 38100"/>
                <a:gd name="connsiteY4" fmla="*/ 37624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37624"/>
                  </a:moveTo>
                  <a:lnTo>
                    <a:pt x="14764" y="37624"/>
                  </a:lnTo>
                  <a:cubicBezTo>
                    <a:pt x="22384" y="28099"/>
                    <a:pt x="29051" y="17621"/>
                    <a:pt x="34766" y="7144"/>
                  </a:cubicBezTo>
                  <a:lnTo>
                    <a:pt x="7144" y="7144"/>
                  </a:lnTo>
                  <a:lnTo>
                    <a:pt x="7144" y="37624"/>
                  </a:lnTo>
                  <a:close/>
                </a:path>
              </a:pathLst>
            </a:custGeom>
            <a:solidFill>
              <a:srgbClr val="59B4D9"/>
            </a:solidFill>
            <a:ln w="9525" cap="flat">
              <a:noFill/>
              <a:prstDash val="solid"/>
              <a:miter/>
            </a:ln>
          </p:spPr>
          <p:txBody>
            <a:bodyPr rtlCol="0" anchor="ctr"/>
            <a:lstStyle/>
            <a:p>
              <a:endParaRPr lang="es-UY"/>
            </a:p>
          </p:txBody>
        </p:sp>
        <p:sp>
          <p:nvSpPr>
            <p:cNvPr id="39" name="Freeform: Shape 2658">
              <a:extLst>
                <a:ext uri="{FF2B5EF4-FFF2-40B4-BE49-F238E27FC236}">
                  <a16:creationId xmlns:a16="http://schemas.microsoft.com/office/drawing/2014/main" id="{03CADC6C-3D45-4394-AABF-896C137DEDB2}"/>
                </a:ext>
              </a:extLst>
            </p:cNvPr>
            <p:cNvSpPr/>
            <p:nvPr/>
          </p:nvSpPr>
          <p:spPr>
            <a:xfrm>
              <a:off x="9832713" y="4072289"/>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40" name="Freeform: Shape 2659">
              <a:extLst>
                <a:ext uri="{FF2B5EF4-FFF2-40B4-BE49-F238E27FC236}">
                  <a16:creationId xmlns:a16="http://schemas.microsoft.com/office/drawing/2014/main" id="{317289C8-9E20-4DB2-B64E-87FB4A2AA21B}"/>
                </a:ext>
              </a:extLst>
            </p:cNvPr>
            <p:cNvSpPr/>
            <p:nvPr/>
          </p:nvSpPr>
          <p:spPr>
            <a:xfrm>
              <a:off x="9970825" y="421040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41" name="Freeform: Shape 2660">
              <a:extLst>
                <a:ext uri="{FF2B5EF4-FFF2-40B4-BE49-F238E27FC236}">
                  <a16:creationId xmlns:a16="http://schemas.microsoft.com/office/drawing/2014/main" id="{7341BBC9-5D62-45AB-9E33-B208F48957AA}"/>
                </a:ext>
              </a:extLst>
            </p:cNvPr>
            <p:cNvSpPr/>
            <p:nvPr/>
          </p:nvSpPr>
          <p:spPr>
            <a:xfrm>
              <a:off x="9879385" y="3826544"/>
              <a:ext cx="333375" cy="333375"/>
            </a:xfrm>
            <a:custGeom>
              <a:avLst/>
              <a:gdLst>
                <a:gd name="connsiteX0" fmla="*/ 168116 w 333375"/>
                <a:gd name="connsiteY0" fmla="*/ 7144 h 333375"/>
                <a:gd name="connsiteX1" fmla="*/ 7144 w 333375"/>
                <a:gd name="connsiteY1" fmla="*/ 168116 h 333375"/>
                <a:gd name="connsiteX2" fmla="*/ 7144 w 333375"/>
                <a:gd name="connsiteY2" fmla="*/ 329089 h 333375"/>
                <a:gd name="connsiteX3" fmla="*/ 168116 w 333375"/>
                <a:gd name="connsiteY3" fmla="*/ 329089 h 333375"/>
                <a:gd name="connsiteX4" fmla="*/ 329089 w 333375"/>
                <a:gd name="connsiteY4" fmla="*/ 168116 h 333375"/>
                <a:gd name="connsiteX5" fmla="*/ 168116 w 333375"/>
                <a:gd name="connsiteY5" fmla="*/ 7144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333375">
                  <a:moveTo>
                    <a:pt x="168116" y="7144"/>
                  </a:moveTo>
                  <a:cubicBezTo>
                    <a:pt x="79534" y="7144"/>
                    <a:pt x="7144" y="79534"/>
                    <a:pt x="7144" y="168116"/>
                  </a:cubicBezTo>
                  <a:cubicBezTo>
                    <a:pt x="7144" y="215741"/>
                    <a:pt x="7144" y="329089"/>
                    <a:pt x="7144" y="329089"/>
                  </a:cubicBezTo>
                  <a:cubicBezTo>
                    <a:pt x="7144" y="329089"/>
                    <a:pt x="127159" y="329089"/>
                    <a:pt x="168116" y="329089"/>
                  </a:cubicBezTo>
                  <a:cubicBezTo>
                    <a:pt x="256699" y="329089"/>
                    <a:pt x="329089" y="256699"/>
                    <a:pt x="329089" y="168116"/>
                  </a:cubicBezTo>
                  <a:cubicBezTo>
                    <a:pt x="329089" y="79534"/>
                    <a:pt x="256699" y="7144"/>
                    <a:pt x="168116" y="7144"/>
                  </a:cubicBezTo>
                  <a:close/>
                </a:path>
              </a:pathLst>
            </a:custGeom>
            <a:solidFill>
              <a:srgbClr val="7FBA00"/>
            </a:solidFill>
            <a:ln w="9525" cap="flat">
              <a:noFill/>
              <a:prstDash val="solid"/>
              <a:miter/>
            </a:ln>
          </p:spPr>
          <p:txBody>
            <a:bodyPr rtlCol="0" anchor="ctr"/>
            <a:lstStyle/>
            <a:p>
              <a:endParaRPr lang="es-UY"/>
            </a:p>
          </p:txBody>
        </p:sp>
        <p:sp>
          <p:nvSpPr>
            <p:cNvPr id="42" name="Freeform: Shape 2661">
              <a:extLst>
                <a:ext uri="{FF2B5EF4-FFF2-40B4-BE49-F238E27FC236}">
                  <a16:creationId xmlns:a16="http://schemas.microsoft.com/office/drawing/2014/main" id="{58A2D093-1554-4173-BA65-D9E2EC3F230F}"/>
                </a:ext>
              </a:extLst>
            </p:cNvPr>
            <p:cNvSpPr/>
            <p:nvPr/>
          </p:nvSpPr>
          <p:spPr>
            <a:xfrm>
              <a:off x="9955585" y="3964657"/>
              <a:ext cx="38100" cy="104775"/>
            </a:xfrm>
            <a:custGeom>
              <a:avLst/>
              <a:gdLst>
                <a:gd name="connsiteX0" fmla="*/ 7144 w 38100"/>
                <a:gd name="connsiteY0" fmla="*/ 7144 h 104775"/>
                <a:gd name="connsiteX1" fmla="*/ 37624 w 38100"/>
                <a:gd name="connsiteY1" fmla="*/ 7144 h 104775"/>
                <a:gd name="connsiteX2" fmla="*/ 37624 w 38100"/>
                <a:gd name="connsiteY2" fmla="*/ 99536 h 104775"/>
                <a:gd name="connsiteX3" fmla="*/ 7144 w 38100"/>
                <a:gd name="connsiteY3" fmla="*/ 99536 h 104775"/>
              </a:gdLst>
              <a:ahLst/>
              <a:cxnLst>
                <a:cxn ang="0">
                  <a:pos x="connsiteX0" y="connsiteY0"/>
                </a:cxn>
                <a:cxn ang="0">
                  <a:pos x="connsiteX1" y="connsiteY1"/>
                </a:cxn>
                <a:cxn ang="0">
                  <a:pos x="connsiteX2" y="connsiteY2"/>
                </a:cxn>
                <a:cxn ang="0">
                  <a:pos x="connsiteX3" y="connsiteY3"/>
                </a:cxn>
              </a:cxnLst>
              <a:rect l="l" t="t" r="r" b="b"/>
              <a:pathLst>
                <a:path w="38100" h="104775">
                  <a:moveTo>
                    <a:pt x="7144" y="7144"/>
                  </a:moveTo>
                  <a:lnTo>
                    <a:pt x="37624" y="7144"/>
                  </a:lnTo>
                  <a:lnTo>
                    <a:pt x="37624" y="99536"/>
                  </a:lnTo>
                  <a:lnTo>
                    <a:pt x="7144" y="99536"/>
                  </a:lnTo>
                  <a:close/>
                </a:path>
              </a:pathLst>
            </a:custGeom>
            <a:solidFill>
              <a:srgbClr val="68217A"/>
            </a:solidFill>
            <a:ln w="9525" cap="flat">
              <a:noFill/>
              <a:prstDash val="solid"/>
              <a:miter/>
            </a:ln>
          </p:spPr>
          <p:txBody>
            <a:bodyPr rtlCol="0" anchor="ctr"/>
            <a:lstStyle/>
            <a:p>
              <a:endParaRPr lang="es-UY"/>
            </a:p>
          </p:txBody>
        </p:sp>
        <p:sp>
          <p:nvSpPr>
            <p:cNvPr id="43" name="Freeform: Shape 2662">
              <a:extLst>
                <a:ext uri="{FF2B5EF4-FFF2-40B4-BE49-F238E27FC236}">
                  <a16:creationId xmlns:a16="http://schemas.microsoft.com/office/drawing/2014/main" id="{B28CCC4A-9905-48CE-9AA0-3396A8DB1453}"/>
                </a:ext>
              </a:extLst>
            </p:cNvPr>
            <p:cNvSpPr/>
            <p:nvPr/>
          </p:nvSpPr>
          <p:spPr>
            <a:xfrm>
              <a:off x="10016545" y="3995137"/>
              <a:ext cx="38100" cy="76200"/>
            </a:xfrm>
            <a:custGeom>
              <a:avLst/>
              <a:gdLst>
                <a:gd name="connsiteX0" fmla="*/ 7144 w 38100"/>
                <a:gd name="connsiteY0" fmla="*/ 7144 h 76200"/>
                <a:gd name="connsiteX1" fmla="*/ 37624 w 38100"/>
                <a:gd name="connsiteY1" fmla="*/ 7144 h 76200"/>
                <a:gd name="connsiteX2" fmla="*/ 37624 w 38100"/>
                <a:gd name="connsiteY2" fmla="*/ 69056 h 76200"/>
                <a:gd name="connsiteX3" fmla="*/ 7144 w 38100"/>
                <a:gd name="connsiteY3" fmla="*/ 69056 h 76200"/>
              </a:gdLst>
              <a:ahLst/>
              <a:cxnLst>
                <a:cxn ang="0">
                  <a:pos x="connsiteX0" y="connsiteY0"/>
                </a:cxn>
                <a:cxn ang="0">
                  <a:pos x="connsiteX1" y="connsiteY1"/>
                </a:cxn>
                <a:cxn ang="0">
                  <a:pos x="connsiteX2" y="connsiteY2"/>
                </a:cxn>
                <a:cxn ang="0">
                  <a:pos x="connsiteX3" y="connsiteY3"/>
                </a:cxn>
              </a:cxnLst>
              <a:rect l="l" t="t" r="r" b="b"/>
              <a:pathLst>
                <a:path w="38100" h="76200">
                  <a:moveTo>
                    <a:pt x="7144" y="7144"/>
                  </a:moveTo>
                  <a:lnTo>
                    <a:pt x="37624" y="7144"/>
                  </a:lnTo>
                  <a:lnTo>
                    <a:pt x="37624" y="69056"/>
                  </a:lnTo>
                  <a:lnTo>
                    <a:pt x="7144" y="69056"/>
                  </a:lnTo>
                  <a:close/>
                </a:path>
              </a:pathLst>
            </a:custGeom>
            <a:solidFill>
              <a:srgbClr val="68217A"/>
            </a:solidFill>
            <a:ln w="9525" cap="flat">
              <a:noFill/>
              <a:prstDash val="solid"/>
              <a:miter/>
            </a:ln>
          </p:spPr>
          <p:txBody>
            <a:bodyPr rtlCol="0" anchor="ctr"/>
            <a:lstStyle/>
            <a:p>
              <a:endParaRPr lang="es-UY"/>
            </a:p>
          </p:txBody>
        </p:sp>
        <p:sp>
          <p:nvSpPr>
            <p:cNvPr id="44" name="Freeform: Shape 2663">
              <a:extLst>
                <a:ext uri="{FF2B5EF4-FFF2-40B4-BE49-F238E27FC236}">
                  <a16:creationId xmlns:a16="http://schemas.microsoft.com/office/drawing/2014/main" id="{58EF645D-3FAD-4CE8-8291-0DC8D417FB61}"/>
                </a:ext>
              </a:extLst>
            </p:cNvPr>
            <p:cNvSpPr/>
            <p:nvPr/>
          </p:nvSpPr>
          <p:spPr>
            <a:xfrm>
              <a:off x="10078458" y="3934177"/>
              <a:ext cx="38100" cy="133350"/>
            </a:xfrm>
            <a:custGeom>
              <a:avLst/>
              <a:gdLst>
                <a:gd name="connsiteX0" fmla="*/ 7144 w 38100"/>
                <a:gd name="connsiteY0" fmla="*/ 7144 h 133350"/>
                <a:gd name="connsiteX1" fmla="*/ 37624 w 38100"/>
                <a:gd name="connsiteY1" fmla="*/ 7144 h 133350"/>
                <a:gd name="connsiteX2" fmla="*/ 37624 w 38100"/>
                <a:gd name="connsiteY2" fmla="*/ 130016 h 133350"/>
                <a:gd name="connsiteX3" fmla="*/ 7144 w 38100"/>
                <a:gd name="connsiteY3" fmla="*/ 130016 h 133350"/>
              </a:gdLst>
              <a:ahLst/>
              <a:cxnLst>
                <a:cxn ang="0">
                  <a:pos x="connsiteX0" y="connsiteY0"/>
                </a:cxn>
                <a:cxn ang="0">
                  <a:pos x="connsiteX1" y="connsiteY1"/>
                </a:cxn>
                <a:cxn ang="0">
                  <a:pos x="connsiteX2" y="connsiteY2"/>
                </a:cxn>
                <a:cxn ang="0">
                  <a:pos x="connsiteX3" y="connsiteY3"/>
                </a:cxn>
              </a:cxnLst>
              <a:rect l="l" t="t" r="r" b="b"/>
              <a:pathLst>
                <a:path w="38100" h="133350">
                  <a:moveTo>
                    <a:pt x="7144" y="7144"/>
                  </a:moveTo>
                  <a:lnTo>
                    <a:pt x="37624" y="7144"/>
                  </a:lnTo>
                  <a:lnTo>
                    <a:pt x="37624" y="130016"/>
                  </a:lnTo>
                  <a:lnTo>
                    <a:pt x="7144" y="130016"/>
                  </a:lnTo>
                  <a:close/>
                </a:path>
              </a:pathLst>
            </a:custGeom>
            <a:solidFill>
              <a:srgbClr val="68217A"/>
            </a:solidFill>
            <a:ln w="9525" cap="flat">
              <a:noFill/>
              <a:prstDash val="solid"/>
              <a:miter/>
            </a:ln>
          </p:spPr>
          <p:txBody>
            <a:bodyPr rtlCol="0" anchor="ctr"/>
            <a:lstStyle/>
            <a:p>
              <a:endParaRPr lang="es-UY"/>
            </a:p>
          </p:txBody>
        </p:sp>
        <p:sp>
          <p:nvSpPr>
            <p:cNvPr id="45" name="Freeform: Shape 2664">
              <a:extLst>
                <a:ext uri="{FF2B5EF4-FFF2-40B4-BE49-F238E27FC236}">
                  <a16:creationId xmlns:a16="http://schemas.microsoft.com/office/drawing/2014/main" id="{6D466597-6F01-4FD0-A8AF-CF984B36869C}"/>
                </a:ext>
              </a:extLst>
            </p:cNvPr>
            <p:cNvSpPr/>
            <p:nvPr/>
          </p:nvSpPr>
          <p:spPr>
            <a:xfrm>
              <a:off x="9970825" y="4256122"/>
              <a:ext cx="38100" cy="38100"/>
            </a:xfrm>
            <a:custGeom>
              <a:avLst/>
              <a:gdLst>
                <a:gd name="connsiteX0" fmla="*/ 7144 w 38100"/>
                <a:gd name="connsiteY0" fmla="*/ 34766 h 38100"/>
                <a:gd name="connsiteX1" fmla="*/ 37624 w 38100"/>
                <a:gd name="connsiteY1" fmla="*/ 14764 h 38100"/>
                <a:gd name="connsiteX2" fmla="*/ 37624 w 38100"/>
                <a:gd name="connsiteY2" fmla="*/ 7144 h 38100"/>
                <a:gd name="connsiteX3" fmla="*/ 7144 w 38100"/>
                <a:gd name="connsiteY3" fmla="*/ 7144 h 38100"/>
                <a:gd name="connsiteX4" fmla="*/ 7144 w 38100"/>
                <a:gd name="connsiteY4" fmla="*/ 34766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7144" y="34766"/>
                  </a:moveTo>
                  <a:cubicBezTo>
                    <a:pt x="18574" y="29051"/>
                    <a:pt x="28099" y="22384"/>
                    <a:pt x="37624" y="14764"/>
                  </a:cubicBezTo>
                  <a:lnTo>
                    <a:pt x="37624" y="7144"/>
                  </a:lnTo>
                  <a:lnTo>
                    <a:pt x="7144" y="7144"/>
                  </a:lnTo>
                  <a:lnTo>
                    <a:pt x="7144" y="34766"/>
                  </a:lnTo>
                  <a:close/>
                </a:path>
              </a:pathLst>
            </a:custGeom>
            <a:solidFill>
              <a:srgbClr val="59B4D9"/>
            </a:solidFill>
            <a:ln w="9525" cap="flat">
              <a:noFill/>
              <a:prstDash val="solid"/>
              <a:miter/>
            </a:ln>
          </p:spPr>
          <p:txBody>
            <a:bodyPr rtlCol="0" anchor="ctr"/>
            <a:lstStyle/>
            <a:p>
              <a:endParaRPr lang="es-UY"/>
            </a:p>
          </p:txBody>
        </p:sp>
        <p:sp>
          <p:nvSpPr>
            <p:cNvPr id="46" name="Freeform: Shape 2665">
              <a:extLst>
                <a:ext uri="{FF2B5EF4-FFF2-40B4-BE49-F238E27FC236}">
                  <a16:creationId xmlns:a16="http://schemas.microsoft.com/office/drawing/2014/main" id="{31C2F45D-3F68-477A-BE94-AC767AFC6258}"/>
                </a:ext>
              </a:extLst>
            </p:cNvPr>
            <p:cNvSpPr/>
            <p:nvPr/>
          </p:nvSpPr>
          <p:spPr>
            <a:xfrm>
              <a:off x="10016545"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47" name="Freeform: Shape 2666">
              <a:extLst>
                <a:ext uri="{FF2B5EF4-FFF2-40B4-BE49-F238E27FC236}">
                  <a16:creationId xmlns:a16="http://schemas.microsoft.com/office/drawing/2014/main" id="{CEED9FD6-98CB-4ECC-B4B2-0F7B6A4CD3E3}"/>
                </a:ext>
              </a:extLst>
            </p:cNvPr>
            <p:cNvSpPr/>
            <p:nvPr/>
          </p:nvSpPr>
          <p:spPr>
            <a:xfrm>
              <a:off x="9970825"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48" name="Freeform: Shape 2667">
              <a:extLst>
                <a:ext uri="{FF2B5EF4-FFF2-40B4-BE49-F238E27FC236}">
                  <a16:creationId xmlns:a16="http://schemas.microsoft.com/office/drawing/2014/main" id="{C02DDAA7-5870-48D7-A921-441CDFB2DD35}"/>
                </a:ext>
              </a:extLst>
            </p:cNvPr>
            <p:cNvSpPr/>
            <p:nvPr/>
          </p:nvSpPr>
          <p:spPr>
            <a:xfrm>
              <a:off x="9878433" y="421040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49" name="Freeform: Shape 2668">
              <a:extLst>
                <a:ext uri="{FF2B5EF4-FFF2-40B4-BE49-F238E27FC236}">
                  <a16:creationId xmlns:a16="http://schemas.microsoft.com/office/drawing/2014/main" id="{C52D8F95-F24C-4D64-AB20-63502717339C}"/>
                </a:ext>
              </a:extLst>
            </p:cNvPr>
            <p:cNvSpPr/>
            <p:nvPr/>
          </p:nvSpPr>
          <p:spPr>
            <a:xfrm>
              <a:off x="9832713" y="3979897"/>
              <a:ext cx="38100" cy="38100"/>
            </a:xfrm>
            <a:custGeom>
              <a:avLst/>
              <a:gdLst>
                <a:gd name="connsiteX0" fmla="*/ 7144 w 38100"/>
                <a:gd name="connsiteY0" fmla="*/ 38576 h 38100"/>
                <a:gd name="connsiteX1" fmla="*/ 37624 w 38100"/>
                <a:gd name="connsiteY1" fmla="*/ 38576 h 38100"/>
                <a:gd name="connsiteX2" fmla="*/ 37624 w 38100"/>
                <a:gd name="connsiteY2" fmla="*/ 7144 h 38100"/>
                <a:gd name="connsiteX3" fmla="*/ 7144 w 38100"/>
                <a:gd name="connsiteY3" fmla="*/ 714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38576"/>
                  </a:moveTo>
                  <a:lnTo>
                    <a:pt x="37624" y="38576"/>
                  </a:lnTo>
                  <a:lnTo>
                    <a:pt x="37624" y="7144"/>
                  </a:lnTo>
                  <a:lnTo>
                    <a:pt x="7144" y="7144"/>
                  </a:lnTo>
                  <a:close/>
                </a:path>
              </a:pathLst>
            </a:custGeom>
            <a:solidFill>
              <a:srgbClr val="59B4D9"/>
            </a:solidFill>
            <a:ln w="9525" cap="flat">
              <a:noFill/>
              <a:prstDash val="solid"/>
              <a:miter/>
            </a:ln>
          </p:spPr>
          <p:txBody>
            <a:bodyPr rtlCol="0" anchor="ctr"/>
            <a:lstStyle/>
            <a:p>
              <a:endParaRPr lang="es-UY"/>
            </a:p>
          </p:txBody>
        </p:sp>
        <p:sp>
          <p:nvSpPr>
            <p:cNvPr id="50" name="Freeform: Shape 2669">
              <a:extLst>
                <a:ext uri="{FF2B5EF4-FFF2-40B4-BE49-F238E27FC236}">
                  <a16:creationId xmlns:a16="http://schemas.microsoft.com/office/drawing/2014/main" id="{15DD4409-938F-4CCB-9351-ECFDDA09D930}"/>
                </a:ext>
              </a:extLst>
            </p:cNvPr>
            <p:cNvSpPr/>
            <p:nvPr/>
          </p:nvSpPr>
          <p:spPr>
            <a:xfrm>
              <a:off x="9925105" y="421040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51" name="Freeform: Shape 2670">
              <a:extLst>
                <a:ext uri="{FF2B5EF4-FFF2-40B4-BE49-F238E27FC236}">
                  <a16:creationId xmlns:a16="http://schemas.microsoft.com/office/drawing/2014/main" id="{37811E0F-C590-4248-BDD6-140F73F5AFE3}"/>
                </a:ext>
              </a:extLst>
            </p:cNvPr>
            <p:cNvSpPr/>
            <p:nvPr/>
          </p:nvSpPr>
          <p:spPr>
            <a:xfrm>
              <a:off x="9925105" y="4257074"/>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sp>
          <p:nvSpPr>
            <p:cNvPr id="52" name="Freeform: Shape 2671">
              <a:extLst>
                <a:ext uri="{FF2B5EF4-FFF2-40B4-BE49-F238E27FC236}">
                  <a16:creationId xmlns:a16="http://schemas.microsoft.com/office/drawing/2014/main" id="{F63AF1B4-842D-42CF-9763-C1D4B7366C7E}"/>
                </a:ext>
              </a:extLst>
            </p:cNvPr>
            <p:cNvSpPr/>
            <p:nvPr/>
          </p:nvSpPr>
          <p:spPr>
            <a:xfrm>
              <a:off x="9878433" y="4164682"/>
              <a:ext cx="38100" cy="38100"/>
            </a:xfrm>
            <a:custGeom>
              <a:avLst/>
              <a:gdLst>
                <a:gd name="connsiteX0" fmla="*/ 7144 w 38100"/>
                <a:gd name="connsiteY0" fmla="*/ 7144 h 38100"/>
                <a:gd name="connsiteX1" fmla="*/ 37624 w 38100"/>
                <a:gd name="connsiteY1" fmla="*/ 7144 h 38100"/>
                <a:gd name="connsiteX2" fmla="*/ 37624 w 38100"/>
                <a:gd name="connsiteY2" fmla="*/ 37624 h 38100"/>
                <a:gd name="connsiteX3" fmla="*/ 7144 w 38100"/>
                <a:gd name="connsiteY3" fmla="*/ 37624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7624" y="7144"/>
                  </a:lnTo>
                  <a:lnTo>
                    <a:pt x="37624" y="37624"/>
                  </a:lnTo>
                  <a:lnTo>
                    <a:pt x="7144" y="37624"/>
                  </a:lnTo>
                  <a:close/>
                </a:path>
              </a:pathLst>
            </a:custGeom>
            <a:solidFill>
              <a:srgbClr val="59B4D9"/>
            </a:solidFill>
            <a:ln w="9525" cap="flat">
              <a:noFill/>
              <a:prstDash val="solid"/>
              <a:miter/>
            </a:ln>
          </p:spPr>
          <p:txBody>
            <a:bodyPr rtlCol="0" anchor="ctr"/>
            <a:lstStyle/>
            <a:p>
              <a:endParaRPr lang="es-UY"/>
            </a:p>
          </p:txBody>
        </p:sp>
      </p:grpSp>
      <p:grpSp>
        <p:nvGrpSpPr>
          <p:cNvPr id="54" name="Group 3344">
            <a:extLst>
              <a:ext uri="{FF2B5EF4-FFF2-40B4-BE49-F238E27FC236}">
                <a16:creationId xmlns:a16="http://schemas.microsoft.com/office/drawing/2014/main" id="{F6E1551A-DBDF-4BAA-8C61-9A2A0DB5BF2B}"/>
              </a:ext>
            </a:extLst>
          </p:cNvPr>
          <p:cNvGrpSpPr/>
          <p:nvPr/>
        </p:nvGrpSpPr>
        <p:grpSpPr>
          <a:xfrm>
            <a:off x="10075585" y="3747767"/>
            <a:ext cx="345758" cy="357283"/>
            <a:chOff x="4393406" y="5536406"/>
            <a:chExt cx="285750" cy="295275"/>
          </a:xfrm>
        </p:grpSpPr>
        <p:sp>
          <p:nvSpPr>
            <p:cNvPr id="55" name="Freeform: Shape 2802">
              <a:extLst>
                <a:ext uri="{FF2B5EF4-FFF2-40B4-BE49-F238E27FC236}">
                  <a16:creationId xmlns:a16="http://schemas.microsoft.com/office/drawing/2014/main" id="{2FF11981-B4B5-49A1-AD8B-8AF8908C0068}"/>
                </a:ext>
              </a:extLst>
            </p:cNvPr>
            <p:cNvSpPr/>
            <p:nvPr/>
          </p:nvSpPr>
          <p:spPr>
            <a:xfrm>
              <a:off x="4518184" y="5632609"/>
              <a:ext cx="57150" cy="47625"/>
            </a:xfrm>
            <a:custGeom>
              <a:avLst/>
              <a:gdLst>
                <a:gd name="connsiteX0" fmla="*/ 53816 w 57150"/>
                <a:gd name="connsiteY0" fmla="*/ 39529 h 47625"/>
                <a:gd name="connsiteX1" fmla="*/ 49054 w 57150"/>
                <a:gd name="connsiteY1" fmla="*/ 44291 h 47625"/>
                <a:gd name="connsiteX2" fmla="*/ 11906 w 57150"/>
                <a:gd name="connsiteY2" fmla="*/ 44291 h 47625"/>
                <a:gd name="connsiteX3" fmla="*/ 7144 w 57150"/>
                <a:gd name="connsiteY3" fmla="*/ 39529 h 47625"/>
                <a:gd name="connsiteX4" fmla="*/ 7144 w 57150"/>
                <a:gd name="connsiteY4" fmla="*/ 11906 h 47625"/>
                <a:gd name="connsiteX5" fmla="*/ 11906 w 57150"/>
                <a:gd name="connsiteY5" fmla="*/ 7144 h 47625"/>
                <a:gd name="connsiteX6" fmla="*/ 49054 w 57150"/>
                <a:gd name="connsiteY6" fmla="*/ 7144 h 47625"/>
                <a:gd name="connsiteX7" fmla="*/ 53816 w 57150"/>
                <a:gd name="connsiteY7" fmla="*/ 11906 h 47625"/>
                <a:gd name="connsiteX8" fmla="*/ 53816 w 57150"/>
                <a:gd name="connsiteY8" fmla="*/ 3952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3816" y="39529"/>
                  </a:moveTo>
                  <a:cubicBezTo>
                    <a:pt x="53816" y="42386"/>
                    <a:pt x="51911" y="44291"/>
                    <a:pt x="49054" y="44291"/>
                  </a:cubicBezTo>
                  <a:lnTo>
                    <a:pt x="11906" y="44291"/>
                  </a:lnTo>
                  <a:cubicBezTo>
                    <a:pt x="9049" y="44291"/>
                    <a:pt x="7144" y="42386"/>
                    <a:pt x="7144" y="39529"/>
                  </a:cubicBezTo>
                  <a:lnTo>
                    <a:pt x="7144" y="11906"/>
                  </a:lnTo>
                  <a:cubicBezTo>
                    <a:pt x="7144" y="9049"/>
                    <a:pt x="9049" y="7144"/>
                    <a:pt x="11906" y="7144"/>
                  </a:cubicBezTo>
                  <a:lnTo>
                    <a:pt x="49054" y="7144"/>
                  </a:lnTo>
                  <a:cubicBezTo>
                    <a:pt x="51911" y="7144"/>
                    <a:pt x="53816" y="9049"/>
                    <a:pt x="53816" y="11906"/>
                  </a:cubicBezTo>
                  <a:lnTo>
                    <a:pt x="53816" y="39529"/>
                  </a:lnTo>
                  <a:close/>
                </a:path>
              </a:pathLst>
            </a:custGeom>
            <a:solidFill>
              <a:srgbClr val="B8D432"/>
            </a:solidFill>
            <a:ln w="9525" cap="flat">
              <a:noFill/>
              <a:prstDash val="solid"/>
              <a:miter/>
            </a:ln>
          </p:spPr>
          <p:txBody>
            <a:bodyPr rtlCol="0" anchor="ctr"/>
            <a:lstStyle/>
            <a:p>
              <a:endParaRPr lang="es-UY"/>
            </a:p>
          </p:txBody>
        </p:sp>
        <p:sp>
          <p:nvSpPr>
            <p:cNvPr id="56" name="Freeform: Shape 2803">
              <a:extLst>
                <a:ext uri="{FF2B5EF4-FFF2-40B4-BE49-F238E27FC236}">
                  <a16:creationId xmlns:a16="http://schemas.microsoft.com/office/drawing/2014/main" id="{3EBD2FAA-8B11-4DF9-95D6-0E48558B1CF8}"/>
                </a:ext>
              </a:extLst>
            </p:cNvPr>
            <p:cNvSpPr/>
            <p:nvPr/>
          </p:nvSpPr>
          <p:spPr>
            <a:xfrm>
              <a:off x="4584859" y="5661184"/>
              <a:ext cx="57150" cy="47625"/>
            </a:xfrm>
            <a:custGeom>
              <a:avLst/>
              <a:gdLst>
                <a:gd name="connsiteX0" fmla="*/ 53816 w 57150"/>
                <a:gd name="connsiteY0" fmla="*/ 39529 h 47625"/>
                <a:gd name="connsiteX1" fmla="*/ 49054 w 57150"/>
                <a:gd name="connsiteY1" fmla="*/ 44291 h 47625"/>
                <a:gd name="connsiteX2" fmla="*/ 11906 w 57150"/>
                <a:gd name="connsiteY2" fmla="*/ 44291 h 47625"/>
                <a:gd name="connsiteX3" fmla="*/ 7144 w 57150"/>
                <a:gd name="connsiteY3" fmla="*/ 39529 h 47625"/>
                <a:gd name="connsiteX4" fmla="*/ 7144 w 57150"/>
                <a:gd name="connsiteY4" fmla="*/ 11906 h 47625"/>
                <a:gd name="connsiteX5" fmla="*/ 11906 w 57150"/>
                <a:gd name="connsiteY5" fmla="*/ 7144 h 47625"/>
                <a:gd name="connsiteX6" fmla="*/ 49054 w 57150"/>
                <a:gd name="connsiteY6" fmla="*/ 7144 h 47625"/>
                <a:gd name="connsiteX7" fmla="*/ 53816 w 57150"/>
                <a:gd name="connsiteY7" fmla="*/ 11906 h 47625"/>
                <a:gd name="connsiteX8" fmla="*/ 53816 w 57150"/>
                <a:gd name="connsiteY8" fmla="*/ 3952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3816" y="39529"/>
                  </a:moveTo>
                  <a:cubicBezTo>
                    <a:pt x="53816" y="42386"/>
                    <a:pt x="51911" y="44291"/>
                    <a:pt x="49054" y="44291"/>
                  </a:cubicBezTo>
                  <a:lnTo>
                    <a:pt x="11906" y="44291"/>
                  </a:lnTo>
                  <a:cubicBezTo>
                    <a:pt x="9049" y="44291"/>
                    <a:pt x="7144" y="42386"/>
                    <a:pt x="7144" y="39529"/>
                  </a:cubicBezTo>
                  <a:lnTo>
                    <a:pt x="7144" y="11906"/>
                  </a:lnTo>
                  <a:cubicBezTo>
                    <a:pt x="7144" y="9049"/>
                    <a:pt x="9049" y="7144"/>
                    <a:pt x="11906" y="7144"/>
                  </a:cubicBezTo>
                  <a:lnTo>
                    <a:pt x="49054" y="7144"/>
                  </a:lnTo>
                  <a:cubicBezTo>
                    <a:pt x="51911" y="7144"/>
                    <a:pt x="53816" y="9049"/>
                    <a:pt x="53816" y="11906"/>
                  </a:cubicBezTo>
                  <a:lnTo>
                    <a:pt x="53816" y="39529"/>
                  </a:lnTo>
                  <a:close/>
                </a:path>
              </a:pathLst>
            </a:custGeom>
            <a:solidFill>
              <a:srgbClr val="B8D432"/>
            </a:solidFill>
            <a:ln w="9525" cap="flat">
              <a:noFill/>
              <a:prstDash val="solid"/>
              <a:miter/>
            </a:ln>
          </p:spPr>
          <p:txBody>
            <a:bodyPr rtlCol="0" anchor="ctr"/>
            <a:lstStyle/>
            <a:p>
              <a:endParaRPr lang="es-UY"/>
            </a:p>
          </p:txBody>
        </p:sp>
        <p:sp>
          <p:nvSpPr>
            <p:cNvPr id="57" name="Freeform: Shape 2804">
              <a:extLst>
                <a:ext uri="{FF2B5EF4-FFF2-40B4-BE49-F238E27FC236}">
                  <a16:creationId xmlns:a16="http://schemas.microsoft.com/office/drawing/2014/main" id="{82A33F8F-3EE2-491C-A29F-A7CEA754EECF}"/>
                </a:ext>
              </a:extLst>
            </p:cNvPr>
            <p:cNvSpPr/>
            <p:nvPr/>
          </p:nvSpPr>
          <p:spPr>
            <a:xfrm>
              <a:off x="4518184" y="5689759"/>
              <a:ext cx="57150" cy="47625"/>
            </a:xfrm>
            <a:custGeom>
              <a:avLst/>
              <a:gdLst>
                <a:gd name="connsiteX0" fmla="*/ 53816 w 57150"/>
                <a:gd name="connsiteY0" fmla="*/ 39529 h 47625"/>
                <a:gd name="connsiteX1" fmla="*/ 49054 w 57150"/>
                <a:gd name="connsiteY1" fmla="*/ 44291 h 47625"/>
                <a:gd name="connsiteX2" fmla="*/ 11906 w 57150"/>
                <a:gd name="connsiteY2" fmla="*/ 44291 h 47625"/>
                <a:gd name="connsiteX3" fmla="*/ 7144 w 57150"/>
                <a:gd name="connsiteY3" fmla="*/ 39529 h 47625"/>
                <a:gd name="connsiteX4" fmla="*/ 7144 w 57150"/>
                <a:gd name="connsiteY4" fmla="*/ 11906 h 47625"/>
                <a:gd name="connsiteX5" fmla="*/ 11906 w 57150"/>
                <a:gd name="connsiteY5" fmla="*/ 7144 h 47625"/>
                <a:gd name="connsiteX6" fmla="*/ 49054 w 57150"/>
                <a:gd name="connsiteY6" fmla="*/ 7144 h 47625"/>
                <a:gd name="connsiteX7" fmla="*/ 53816 w 57150"/>
                <a:gd name="connsiteY7" fmla="*/ 11906 h 47625"/>
                <a:gd name="connsiteX8" fmla="*/ 53816 w 57150"/>
                <a:gd name="connsiteY8" fmla="*/ 39529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3816" y="39529"/>
                  </a:moveTo>
                  <a:cubicBezTo>
                    <a:pt x="53816" y="42386"/>
                    <a:pt x="51911" y="44291"/>
                    <a:pt x="49054" y="44291"/>
                  </a:cubicBezTo>
                  <a:lnTo>
                    <a:pt x="11906" y="44291"/>
                  </a:lnTo>
                  <a:cubicBezTo>
                    <a:pt x="9049" y="44291"/>
                    <a:pt x="7144" y="42386"/>
                    <a:pt x="7144" y="39529"/>
                  </a:cubicBezTo>
                  <a:lnTo>
                    <a:pt x="7144" y="11906"/>
                  </a:lnTo>
                  <a:cubicBezTo>
                    <a:pt x="7144" y="9049"/>
                    <a:pt x="9049" y="7144"/>
                    <a:pt x="11906" y="7144"/>
                  </a:cubicBezTo>
                  <a:lnTo>
                    <a:pt x="49054" y="7144"/>
                  </a:lnTo>
                  <a:cubicBezTo>
                    <a:pt x="51911" y="7144"/>
                    <a:pt x="53816" y="9049"/>
                    <a:pt x="53816" y="11906"/>
                  </a:cubicBezTo>
                  <a:lnTo>
                    <a:pt x="53816" y="39529"/>
                  </a:lnTo>
                  <a:close/>
                </a:path>
              </a:pathLst>
            </a:custGeom>
            <a:solidFill>
              <a:srgbClr val="B8D432"/>
            </a:solidFill>
            <a:ln w="9525" cap="flat">
              <a:noFill/>
              <a:prstDash val="solid"/>
              <a:miter/>
            </a:ln>
          </p:spPr>
          <p:txBody>
            <a:bodyPr rtlCol="0" anchor="ctr"/>
            <a:lstStyle/>
            <a:p>
              <a:endParaRPr lang="es-UY"/>
            </a:p>
          </p:txBody>
        </p:sp>
        <p:sp>
          <p:nvSpPr>
            <p:cNvPr id="58" name="Freeform: Shape 2805">
              <a:extLst>
                <a:ext uri="{FF2B5EF4-FFF2-40B4-BE49-F238E27FC236}">
                  <a16:creationId xmlns:a16="http://schemas.microsoft.com/office/drawing/2014/main" id="{E3514AE8-5C4D-4A1B-A7F5-BD2A7B23284D}"/>
                </a:ext>
              </a:extLst>
            </p:cNvPr>
            <p:cNvSpPr/>
            <p:nvPr/>
          </p:nvSpPr>
          <p:spPr>
            <a:xfrm>
              <a:off x="4450556" y="5603081"/>
              <a:ext cx="57150" cy="47625"/>
            </a:xfrm>
            <a:custGeom>
              <a:avLst/>
              <a:gdLst>
                <a:gd name="connsiteX0" fmla="*/ 54769 w 57150"/>
                <a:gd name="connsiteY0" fmla="*/ 40481 h 47625"/>
                <a:gd name="connsiteX1" fmla="*/ 50006 w 57150"/>
                <a:gd name="connsiteY1" fmla="*/ 45244 h 47625"/>
                <a:gd name="connsiteX2" fmla="*/ 11906 w 57150"/>
                <a:gd name="connsiteY2" fmla="*/ 45244 h 47625"/>
                <a:gd name="connsiteX3" fmla="*/ 7144 w 57150"/>
                <a:gd name="connsiteY3" fmla="*/ 40481 h 47625"/>
                <a:gd name="connsiteX4" fmla="*/ 7144 w 57150"/>
                <a:gd name="connsiteY4" fmla="*/ 11906 h 47625"/>
                <a:gd name="connsiteX5" fmla="*/ 11906 w 57150"/>
                <a:gd name="connsiteY5" fmla="*/ 7144 h 47625"/>
                <a:gd name="connsiteX6" fmla="*/ 49054 w 57150"/>
                <a:gd name="connsiteY6" fmla="*/ 7144 h 47625"/>
                <a:gd name="connsiteX7" fmla="*/ 54769 w 57150"/>
                <a:gd name="connsiteY7" fmla="*/ 11906 h 47625"/>
                <a:gd name="connsiteX8" fmla="*/ 54769 w 57150"/>
                <a:gd name="connsiteY8" fmla="*/ 4048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4769" y="40481"/>
                  </a:moveTo>
                  <a:cubicBezTo>
                    <a:pt x="54769" y="43339"/>
                    <a:pt x="52864" y="45244"/>
                    <a:pt x="50006" y="45244"/>
                  </a:cubicBezTo>
                  <a:lnTo>
                    <a:pt x="11906" y="45244"/>
                  </a:lnTo>
                  <a:cubicBezTo>
                    <a:pt x="9049" y="45244"/>
                    <a:pt x="7144" y="43339"/>
                    <a:pt x="7144" y="40481"/>
                  </a:cubicBezTo>
                  <a:lnTo>
                    <a:pt x="7144" y="11906"/>
                  </a:lnTo>
                  <a:cubicBezTo>
                    <a:pt x="7144" y="9049"/>
                    <a:pt x="9049" y="7144"/>
                    <a:pt x="11906" y="7144"/>
                  </a:cubicBezTo>
                  <a:lnTo>
                    <a:pt x="49054" y="7144"/>
                  </a:lnTo>
                  <a:cubicBezTo>
                    <a:pt x="52864" y="7144"/>
                    <a:pt x="54769" y="9049"/>
                    <a:pt x="54769" y="11906"/>
                  </a:cubicBezTo>
                  <a:lnTo>
                    <a:pt x="54769" y="40481"/>
                  </a:lnTo>
                  <a:close/>
                </a:path>
              </a:pathLst>
            </a:custGeom>
            <a:solidFill>
              <a:srgbClr val="B8D432"/>
            </a:solidFill>
            <a:ln w="9525" cap="flat">
              <a:noFill/>
              <a:prstDash val="solid"/>
              <a:miter/>
            </a:ln>
          </p:spPr>
          <p:txBody>
            <a:bodyPr rtlCol="0" anchor="ctr"/>
            <a:lstStyle/>
            <a:p>
              <a:endParaRPr lang="es-UY"/>
            </a:p>
          </p:txBody>
        </p:sp>
        <p:sp>
          <p:nvSpPr>
            <p:cNvPr id="59" name="Freeform: Shape 2806">
              <a:extLst>
                <a:ext uri="{FF2B5EF4-FFF2-40B4-BE49-F238E27FC236}">
                  <a16:creationId xmlns:a16="http://schemas.microsoft.com/office/drawing/2014/main" id="{7C417FBF-BADE-458E-85E1-AD389F0F7069}"/>
                </a:ext>
              </a:extLst>
            </p:cNvPr>
            <p:cNvSpPr/>
            <p:nvPr/>
          </p:nvSpPr>
          <p:spPr>
            <a:xfrm>
              <a:off x="4393406" y="5536406"/>
              <a:ext cx="285750" cy="76200"/>
            </a:xfrm>
            <a:custGeom>
              <a:avLst/>
              <a:gdLst>
                <a:gd name="connsiteX0" fmla="*/ 278606 w 285750"/>
                <a:gd name="connsiteY0" fmla="*/ 7144 h 76200"/>
                <a:gd name="connsiteX1" fmla="*/ 278606 w 285750"/>
                <a:gd name="connsiteY1" fmla="*/ 7144 h 76200"/>
                <a:gd name="connsiteX2" fmla="*/ 250031 w 285750"/>
                <a:gd name="connsiteY2" fmla="*/ 7144 h 76200"/>
                <a:gd name="connsiteX3" fmla="*/ 39529 w 285750"/>
                <a:gd name="connsiteY3" fmla="*/ 7144 h 76200"/>
                <a:gd name="connsiteX4" fmla="*/ 21431 w 285750"/>
                <a:gd name="connsiteY4" fmla="*/ 7144 h 76200"/>
                <a:gd name="connsiteX5" fmla="*/ 11906 w 285750"/>
                <a:gd name="connsiteY5" fmla="*/ 7144 h 76200"/>
                <a:gd name="connsiteX6" fmla="*/ 7144 w 285750"/>
                <a:gd name="connsiteY6" fmla="*/ 11906 h 76200"/>
                <a:gd name="connsiteX7" fmla="*/ 7144 w 285750"/>
                <a:gd name="connsiteY7" fmla="*/ 69056 h 76200"/>
                <a:gd name="connsiteX8" fmla="*/ 11906 w 285750"/>
                <a:gd name="connsiteY8" fmla="*/ 73819 h 76200"/>
                <a:gd name="connsiteX9" fmla="*/ 40481 w 285750"/>
                <a:gd name="connsiteY9" fmla="*/ 73819 h 76200"/>
                <a:gd name="connsiteX10" fmla="*/ 45244 w 285750"/>
                <a:gd name="connsiteY10" fmla="*/ 69056 h 76200"/>
                <a:gd name="connsiteX11" fmla="*/ 45244 w 285750"/>
                <a:gd name="connsiteY11" fmla="*/ 45244 h 76200"/>
                <a:gd name="connsiteX12" fmla="*/ 245269 w 285750"/>
                <a:gd name="connsiteY12" fmla="*/ 45244 h 76200"/>
                <a:gd name="connsiteX13" fmla="*/ 245269 w 285750"/>
                <a:gd name="connsiteY13" fmla="*/ 69056 h 76200"/>
                <a:gd name="connsiteX14" fmla="*/ 250984 w 285750"/>
                <a:gd name="connsiteY14" fmla="*/ 73819 h 76200"/>
                <a:gd name="connsiteX15" fmla="*/ 278606 w 285750"/>
                <a:gd name="connsiteY15" fmla="*/ 73819 h 76200"/>
                <a:gd name="connsiteX16" fmla="*/ 283369 w 285750"/>
                <a:gd name="connsiteY16" fmla="*/ 69056 h 76200"/>
                <a:gd name="connsiteX17" fmla="*/ 283369 w 285750"/>
                <a:gd name="connsiteY17" fmla="*/ 40481 h 76200"/>
                <a:gd name="connsiteX18" fmla="*/ 283369 w 285750"/>
                <a:gd name="connsiteY18" fmla="*/ 11906 h 76200"/>
                <a:gd name="connsiteX19" fmla="*/ 278606 w 285750"/>
                <a:gd name="connsiteY19"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5750" h="76200">
                  <a:moveTo>
                    <a:pt x="278606" y="7144"/>
                  </a:moveTo>
                  <a:lnTo>
                    <a:pt x="278606" y="7144"/>
                  </a:lnTo>
                  <a:lnTo>
                    <a:pt x="250031" y="7144"/>
                  </a:lnTo>
                  <a:lnTo>
                    <a:pt x="39529" y="7144"/>
                  </a:lnTo>
                  <a:lnTo>
                    <a:pt x="21431" y="7144"/>
                  </a:lnTo>
                  <a:lnTo>
                    <a:pt x="11906" y="7144"/>
                  </a:lnTo>
                  <a:cubicBezTo>
                    <a:pt x="9049" y="7144"/>
                    <a:pt x="7144" y="9049"/>
                    <a:pt x="7144" y="11906"/>
                  </a:cubicBezTo>
                  <a:lnTo>
                    <a:pt x="7144" y="69056"/>
                  </a:lnTo>
                  <a:cubicBezTo>
                    <a:pt x="7144" y="71914"/>
                    <a:pt x="9049" y="73819"/>
                    <a:pt x="11906" y="73819"/>
                  </a:cubicBezTo>
                  <a:lnTo>
                    <a:pt x="40481" y="73819"/>
                  </a:lnTo>
                  <a:cubicBezTo>
                    <a:pt x="43339" y="73819"/>
                    <a:pt x="45244" y="71914"/>
                    <a:pt x="45244" y="69056"/>
                  </a:cubicBezTo>
                  <a:lnTo>
                    <a:pt x="45244" y="45244"/>
                  </a:lnTo>
                  <a:lnTo>
                    <a:pt x="245269" y="45244"/>
                  </a:lnTo>
                  <a:lnTo>
                    <a:pt x="245269" y="69056"/>
                  </a:lnTo>
                  <a:cubicBezTo>
                    <a:pt x="245269" y="71914"/>
                    <a:pt x="247174" y="73819"/>
                    <a:pt x="250984" y="73819"/>
                  </a:cubicBezTo>
                  <a:lnTo>
                    <a:pt x="278606" y="73819"/>
                  </a:lnTo>
                  <a:cubicBezTo>
                    <a:pt x="281464" y="73819"/>
                    <a:pt x="283369" y="71914"/>
                    <a:pt x="283369" y="69056"/>
                  </a:cubicBezTo>
                  <a:lnTo>
                    <a:pt x="283369" y="40481"/>
                  </a:lnTo>
                  <a:lnTo>
                    <a:pt x="283369" y="11906"/>
                  </a:lnTo>
                  <a:cubicBezTo>
                    <a:pt x="283369" y="9049"/>
                    <a:pt x="281464" y="7144"/>
                    <a:pt x="278606" y="7144"/>
                  </a:cubicBezTo>
                  <a:close/>
                </a:path>
              </a:pathLst>
            </a:custGeom>
            <a:solidFill>
              <a:srgbClr val="0072C6"/>
            </a:solidFill>
            <a:ln w="9525" cap="flat">
              <a:noFill/>
              <a:prstDash val="solid"/>
              <a:miter/>
            </a:ln>
          </p:spPr>
          <p:txBody>
            <a:bodyPr rtlCol="0" anchor="ctr"/>
            <a:lstStyle/>
            <a:p>
              <a:endParaRPr lang="es-UY"/>
            </a:p>
          </p:txBody>
        </p:sp>
        <p:sp>
          <p:nvSpPr>
            <p:cNvPr id="60" name="Freeform: Shape 2807">
              <a:extLst>
                <a:ext uri="{FF2B5EF4-FFF2-40B4-BE49-F238E27FC236}">
                  <a16:creationId xmlns:a16="http://schemas.microsoft.com/office/drawing/2014/main" id="{7A425A53-7B1C-4ED8-A9DC-F35981662CAD}"/>
                </a:ext>
              </a:extLst>
            </p:cNvPr>
            <p:cNvSpPr/>
            <p:nvPr/>
          </p:nvSpPr>
          <p:spPr>
            <a:xfrm>
              <a:off x="4393406" y="5755481"/>
              <a:ext cx="285750" cy="76200"/>
            </a:xfrm>
            <a:custGeom>
              <a:avLst/>
              <a:gdLst>
                <a:gd name="connsiteX0" fmla="*/ 278606 w 285750"/>
                <a:gd name="connsiteY0" fmla="*/ 8096 h 76200"/>
                <a:gd name="connsiteX1" fmla="*/ 250984 w 285750"/>
                <a:gd name="connsiteY1" fmla="*/ 8096 h 76200"/>
                <a:gd name="connsiteX2" fmla="*/ 246221 w 285750"/>
                <a:gd name="connsiteY2" fmla="*/ 12859 h 76200"/>
                <a:gd name="connsiteX3" fmla="*/ 246221 w 285750"/>
                <a:gd name="connsiteY3" fmla="*/ 35719 h 76200"/>
                <a:gd name="connsiteX4" fmla="*/ 45244 w 285750"/>
                <a:gd name="connsiteY4" fmla="*/ 35719 h 76200"/>
                <a:gd name="connsiteX5" fmla="*/ 45244 w 285750"/>
                <a:gd name="connsiteY5" fmla="*/ 11906 h 76200"/>
                <a:gd name="connsiteX6" fmla="*/ 39529 w 285750"/>
                <a:gd name="connsiteY6" fmla="*/ 7144 h 76200"/>
                <a:gd name="connsiteX7" fmla="*/ 11906 w 285750"/>
                <a:gd name="connsiteY7" fmla="*/ 7144 h 76200"/>
                <a:gd name="connsiteX8" fmla="*/ 7144 w 285750"/>
                <a:gd name="connsiteY8" fmla="*/ 12859 h 76200"/>
                <a:gd name="connsiteX9" fmla="*/ 7144 w 285750"/>
                <a:gd name="connsiteY9" fmla="*/ 69056 h 76200"/>
                <a:gd name="connsiteX10" fmla="*/ 11906 w 285750"/>
                <a:gd name="connsiteY10" fmla="*/ 73819 h 76200"/>
                <a:gd name="connsiteX11" fmla="*/ 21431 w 285750"/>
                <a:gd name="connsiteY11" fmla="*/ 73819 h 76200"/>
                <a:gd name="connsiteX12" fmla="*/ 40481 w 285750"/>
                <a:gd name="connsiteY12" fmla="*/ 73819 h 76200"/>
                <a:gd name="connsiteX13" fmla="*/ 250984 w 285750"/>
                <a:gd name="connsiteY13" fmla="*/ 73819 h 76200"/>
                <a:gd name="connsiteX14" fmla="*/ 277654 w 285750"/>
                <a:gd name="connsiteY14" fmla="*/ 73819 h 76200"/>
                <a:gd name="connsiteX15" fmla="*/ 278606 w 285750"/>
                <a:gd name="connsiteY15" fmla="*/ 73819 h 76200"/>
                <a:gd name="connsiteX16" fmla="*/ 283369 w 285750"/>
                <a:gd name="connsiteY16" fmla="*/ 69056 h 76200"/>
                <a:gd name="connsiteX17" fmla="*/ 283369 w 285750"/>
                <a:gd name="connsiteY17" fmla="*/ 12859 h 76200"/>
                <a:gd name="connsiteX18" fmla="*/ 278606 w 285750"/>
                <a:gd name="connsiteY18" fmla="*/ 80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5750" h="76200">
                  <a:moveTo>
                    <a:pt x="278606" y="8096"/>
                  </a:moveTo>
                  <a:lnTo>
                    <a:pt x="250984" y="8096"/>
                  </a:lnTo>
                  <a:cubicBezTo>
                    <a:pt x="248126" y="8096"/>
                    <a:pt x="246221" y="10001"/>
                    <a:pt x="246221" y="12859"/>
                  </a:cubicBezTo>
                  <a:lnTo>
                    <a:pt x="246221" y="35719"/>
                  </a:lnTo>
                  <a:lnTo>
                    <a:pt x="45244" y="35719"/>
                  </a:lnTo>
                  <a:lnTo>
                    <a:pt x="45244" y="11906"/>
                  </a:lnTo>
                  <a:cubicBezTo>
                    <a:pt x="45244" y="9049"/>
                    <a:pt x="43339" y="7144"/>
                    <a:pt x="39529" y="7144"/>
                  </a:cubicBezTo>
                  <a:lnTo>
                    <a:pt x="11906" y="7144"/>
                  </a:lnTo>
                  <a:cubicBezTo>
                    <a:pt x="9049" y="7144"/>
                    <a:pt x="7144" y="9049"/>
                    <a:pt x="7144" y="12859"/>
                  </a:cubicBezTo>
                  <a:lnTo>
                    <a:pt x="7144" y="69056"/>
                  </a:lnTo>
                  <a:cubicBezTo>
                    <a:pt x="7144" y="71914"/>
                    <a:pt x="9049" y="73819"/>
                    <a:pt x="11906" y="73819"/>
                  </a:cubicBezTo>
                  <a:lnTo>
                    <a:pt x="21431" y="73819"/>
                  </a:lnTo>
                  <a:lnTo>
                    <a:pt x="40481" y="73819"/>
                  </a:lnTo>
                  <a:lnTo>
                    <a:pt x="250984" y="73819"/>
                  </a:lnTo>
                  <a:lnTo>
                    <a:pt x="277654" y="73819"/>
                  </a:lnTo>
                  <a:lnTo>
                    <a:pt x="278606" y="73819"/>
                  </a:lnTo>
                  <a:cubicBezTo>
                    <a:pt x="281464" y="73819"/>
                    <a:pt x="283369" y="71914"/>
                    <a:pt x="283369" y="69056"/>
                  </a:cubicBezTo>
                  <a:lnTo>
                    <a:pt x="283369" y="12859"/>
                  </a:lnTo>
                  <a:cubicBezTo>
                    <a:pt x="283369" y="10001"/>
                    <a:pt x="281464" y="8096"/>
                    <a:pt x="278606" y="8096"/>
                  </a:cubicBezTo>
                  <a:close/>
                </a:path>
              </a:pathLst>
            </a:custGeom>
            <a:solidFill>
              <a:srgbClr val="0072C6"/>
            </a:solidFill>
            <a:ln w="9525" cap="flat">
              <a:noFill/>
              <a:prstDash val="solid"/>
              <a:miter/>
            </a:ln>
          </p:spPr>
          <p:txBody>
            <a:bodyPr rtlCol="0" anchor="ctr"/>
            <a:lstStyle/>
            <a:p>
              <a:endParaRPr lang="es-UY"/>
            </a:p>
          </p:txBody>
        </p:sp>
        <p:sp>
          <p:nvSpPr>
            <p:cNvPr id="61" name="Freeform: Shape 2808">
              <a:extLst>
                <a:ext uri="{FF2B5EF4-FFF2-40B4-BE49-F238E27FC236}">
                  <a16:creationId xmlns:a16="http://schemas.microsoft.com/office/drawing/2014/main" id="{C6A75F2D-8A45-430F-B033-A30509E7815D}"/>
                </a:ext>
              </a:extLst>
            </p:cNvPr>
            <p:cNvSpPr/>
            <p:nvPr/>
          </p:nvSpPr>
          <p:spPr>
            <a:xfrm>
              <a:off x="4450556" y="5660231"/>
              <a:ext cx="57150" cy="47625"/>
            </a:xfrm>
            <a:custGeom>
              <a:avLst/>
              <a:gdLst>
                <a:gd name="connsiteX0" fmla="*/ 54769 w 57150"/>
                <a:gd name="connsiteY0" fmla="*/ 40481 h 47625"/>
                <a:gd name="connsiteX1" fmla="*/ 50006 w 57150"/>
                <a:gd name="connsiteY1" fmla="*/ 45244 h 47625"/>
                <a:gd name="connsiteX2" fmla="*/ 11906 w 57150"/>
                <a:gd name="connsiteY2" fmla="*/ 45244 h 47625"/>
                <a:gd name="connsiteX3" fmla="*/ 7144 w 57150"/>
                <a:gd name="connsiteY3" fmla="*/ 40481 h 47625"/>
                <a:gd name="connsiteX4" fmla="*/ 7144 w 57150"/>
                <a:gd name="connsiteY4" fmla="*/ 11906 h 47625"/>
                <a:gd name="connsiteX5" fmla="*/ 11906 w 57150"/>
                <a:gd name="connsiteY5" fmla="*/ 7144 h 47625"/>
                <a:gd name="connsiteX6" fmla="*/ 49054 w 57150"/>
                <a:gd name="connsiteY6" fmla="*/ 7144 h 47625"/>
                <a:gd name="connsiteX7" fmla="*/ 54769 w 57150"/>
                <a:gd name="connsiteY7" fmla="*/ 11906 h 47625"/>
                <a:gd name="connsiteX8" fmla="*/ 54769 w 57150"/>
                <a:gd name="connsiteY8" fmla="*/ 4048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4769" y="40481"/>
                  </a:moveTo>
                  <a:cubicBezTo>
                    <a:pt x="54769" y="43339"/>
                    <a:pt x="52864" y="45244"/>
                    <a:pt x="50006" y="45244"/>
                  </a:cubicBezTo>
                  <a:lnTo>
                    <a:pt x="11906" y="45244"/>
                  </a:lnTo>
                  <a:cubicBezTo>
                    <a:pt x="9049" y="45244"/>
                    <a:pt x="7144" y="43339"/>
                    <a:pt x="7144" y="40481"/>
                  </a:cubicBezTo>
                  <a:lnTo>
                    <a:pt x="7144" y="11906"/>
                  </a:lnTo>
                  <a:cubicBezTo>
                    <a:pt x="7144" y="9049"/>
                    <a:pt x="9049" y="7144"/>
                    <a:pt x="11906" y="7144"/>
                  </a:cubicBezTo>
                  <a:lnTo>
                    <a:pt x="49054" y="7144"/>
                  </a:lnTo>
                  <a:cubicBezTo>
                    <a:pt x="52864" y="7144"/>
                    <a:pt x="54769" y="9049"/>
                    <a:pt x="54769" y="11906"/>
                  </a:cubicBezTo>
                  <a:lnTo>
                    <a:pt x="54769" y="40481"/>
                  </a:lnTo>
                  <a:close/>
                </a:path>
              </a:pathLst>
            </a:custGeom>
            <a:solidFill>
              <a:srgbClr val="B8D432"/>
            </a:solidFill>
            <a:ln w="9525" cap="flat">
              <a:noFill/>
              <a:prstDash val="solid"/>
              <a:miter/>
            </a:ln>
          </p:spPr>
          <p:txBody>
            <a:bodyPr rtlCol="0" anchor="ctr"/>
            <a:lstStyle/>
            <a:p>
              <a:endParaRPr lang="es-UY"/>
            </a:p>
          </p:txBody>
        </p:sp>
        <p:sp>
          <p:nvSpPr>
            <p:cNvPr id="62" name="Freeform: Shape 2809">
              <a:extLst>
                <a:ext uri="{FF2B5EF4-FFF2-40B4-BE49-F238E27FC236}">
                  <a16:creationId xmlns:a16="http://schemas.microsoft.com/office/drawing/2014/main" id="{ECF93A3E-F89B-48CC-BF82-AE6643DEBAAF}"/>
                </a:ext>
              </a:extLst>
            </p:cNvPr>
            <p:cNvSpPr/>
            <p:nvPr/>
          </p:nvSpPr>
          <p:spPr>
            <a:xfrm>
              <a:off x="4450556" y="5717381"/>
              <a:ext cx="57150" cy="47625"/>
            </a:xfrm>
            <a:custGeom>
              <a:avLst/>
              <a:gdLst>
                <a:gd name="connsiteX0" fmla="*/ 54769 w 57150"/>
                <a:gd name="connsiteY0" fmla="*/ 40481 h 47625"/>
                <a:gd name="connsiteX1" fmla="*/ 50006 w 57150"/>
                <a:gd name="connsiteY1" fmla="*/ 45244 h 47625"/>
                <a:gd name="connsiteX2" fmla="*/ 11906 w 57150"/>
                <a:gd name="connsiteY2" fmla="*/ 45244 h 47625"/>
                <a:gd name="connsiteX3" fmla="*/ 7144 w 57150"/>
                <a:gd name="connsiteY3" fmla="*/ 40481 h 47625"/>
                <a:gd name="connsiteX4" fmla="*/ 7144 w 57150"/>
                <a:gd name="connsiteY4" fmla="*/ 11906 h 47625"/>
                <a:gd name="connsiteX5" fmla="*/ 11906 w 57150"/>
                <a:gd name="connsiteY5" fmla="*/ 7144 h 47625"/>
                <a:gd name="connsiteX6" fmla="*/ 49054 w 57150"/>
                <a:gd name="connsiteY6" fmla="*/ 7144 h 47625"/>
                <a:gd name="connsiteX7" fmla="*/ 54769 w 57150"/>
                <a:gd name="connsiteY7" fmla="*/ 11906 h 47625"/>
                <a:gd name="connsiteX8" fmla="*/ 54769 w 57150"/>
                <a:gd name="connsiteY8" fmla="*/ 40481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50" h="47625">
                  <a:moveTo>
                    <a:pt x="54769" y="40481"/>
                  </a:moveTo>
                  <a:cubicBezTo>
                    <a:pt x="54769" y="43339"/>
                    <a:pt x="52864" y="45244"/>
                    <a:pt x="50006" y="45244"/>
                  </a:cubicBezTo>
                  <a:lnTo>
                    <a:pt x="11906" y="45244"/>
                  </a:lnTo>
                  <a:cubicBezTo>
                    <a:pt x="9049" y="45244"/>
                    <a:pt x="7144" y="43339"/>
                    <a:pt x="7144" y="40481"/>
                  </a:cubicBezTo>
                  <a:lnTo>
                    <a:pt x="7144" y="11906"/>
                  </a:lnTo>
                  <a:cubicBezTo>
                    <a:pt x="7144" y="9049"/>
                    <a:pt x="9049" y="7144"/>
                    <a:pt x="11906" y="7144"/>
                  </a:cubicBezTo>
                  <a:lnTo>
                    <a:pt x="49054" y="7144"/>
                  </a:lnTo>
                  <a:cubicBezTo>
                    <a:pt x="52864" y="7144"/>
                    <a:pt x="54769" y="9049"/>
                    <a:pt x="54769" y="11906"/>
                  </a:cubicBezTo>
                  <a:lnTo>
                    <a:pt x="54769" y="40481"/>
                  </a:lnTo>
                  <a:close/>
                </a:path>
              </a:pathLst>
            </a:custGeom>
            <a:solidFill>
              <a:srgbClr val="B8D432"/>
            </a:solidFill>
            <a:ln w="9525" cap="flat">
              <a:noFill/>
              <a:prstDash val="solid"/>
              <a:miter/>
            </a:ln>
          </p:spPr>
          <p:txBody>
            <a:bodyPr rtlCol="0" anchor="ctr"/>
            <a:lstStyle/>
            <a:p>
              <a:endParaRPr lang="es-UY"/>
            </a:p>
          </p:txBody>
        </p:sp>
      </p:grpSp>
      <p:grpSp>
        <p:nvGrpSpPr>
          <p:cNvPr id="63" name="Group 4188">
            <a:extLst>
              <a:ext uri="{FF2B5EF4-FFF2-40B4-BE49-F238E27FC236}">
                <a16:creationId xmlns:a16="http://schemas.microsoft.com/office/drawing/2014/main" id="{F91E4C66-4C56-4159-90C1-4A8EA6F47CD3}"/>
              </a:ext>
            </a:extLst>
          </p:cNvPr>
          <p:cNvGrpSpPr/>
          <p:nvPr/>
        </p:nvGrpSpPr>
        <p:grpSpPr>
          <a:xfrm>
            <a:off x="10461258" y="4281039"/>
            <a:ext cx="470257" cy="373492"/>
            <a:chOff x="4849723" y="9638186"/>
            <a:chExt cx="674965" cy="573720"/>
          </a:xfrm>
        </p:grpSpPr>
        <p:sp>
          <p:nvSpPr>
            <p:cNvPr id="64" name="Freeform: Shape 4184">
              <a:extLst>
                <a:ext uri="{FF2B5EF4-FFF2-40B4-BE49-F238E27FC236}">
                  <a16:creationId xmlns:a16="http://schemas.microsoft.com/office/drawing/2014/main" id="{99CF2A49-DF71-4C82-AC54-F9D718339902}"/>
                </a:ext>
              </a:extLst>
            </p:cNvPr>
            <p:cNvSpPr/>
            <p:nvPr/>
          </p:nvSpPr>
          <p:spPr>
            <a:xfrm>
              <a:off x="4849723" y="9638186"/>
              <a:ext cx="674965" cy="573720"/>
            </a:xfrm>
            <a:custGeom>
              <a:avLst/>
              <a:gdLst>
                <a:gd name="connsiteX0" fmla="*/ 500318 w 674964"/>
                <a:gd name="connsiteY0" fmla="*/ 12656 h 573720"/>
                <a:gd name="connsiteX1" fmla="*/ 174647 w 674964"/>
                <a:gd name="connsiteY1" fmla="*/ 12656 h 573720"/>
                <a:gd name="connsiteX2" fmla="*/ 12656 w 674964"/>
                <a:gd name="connsiteY2" fmla="*/ 294454 h 573720"/>
                <a:gd name="connsiteX3" fmla="*/ 174647 w 674964"/>
                <a:gd name="connsiteY3" fmla="*/ 576251 h 573720"/>
                <a:gd name="connsiteX4" fmla="*/ 500318 w 674964"/>
                <a:gd name="connsiteY4" fmla="*/ 576251 h 573720"/>
                <a:gd name="connsiteX5" fmla="*/ 662309 w 674964"/>
                <a:gd name="connsiteY5" fmla="*/ 294454 h 573720"/>
                <a:gd name="connsiteX6" fmla="*/ 500318 w 674964"/>
                <a:gd name="connsiteY6" fmla="*/ 12656 h 573720"/>
                <a:gd name="connsiteX7" fmla="*/ 502005 w 674964"/>
                <a:gd name="connsiteY7" fmla="*/ 421010 h 573720"/>
                <a:gd name="connsiteX8" fmla="*/ 458132 w 674964"/>
                <a:gd name="connsiteY8" fmla="*/ 464882 h 573720"/>
                <a:gd name="connsiteX9" fmla="*/ 218520 w 674964"/>
                <a:gd name="connsiteY9" fmla="*/ 464882 h 573720"/>
                <a:gd name="connsiteX10" fmla="*/ 174647 w 674964"/>
                <a:gd name="connsiteY10" fmla="*/ 421010 h 573720"/>
                <a:gd name="connsiteX11" fmla="*/ 174647 w 674964"/>
                <a:gd name="connsiteY11" fmla="*/ 169585 h 573720"/>
                <a:gd name="connsiteX12" fmla="*/ 218520 w 674964"/>
                <a:gd name="connsiteY12" fmla="*/ 125712 h 573720"/>
                <a:gd name="connsiteX13" fmla="*/ 395698 w 674964"/>
                <a:gd name="connsiteY13" fmla="*/ 125712 h 573720"/>
                <a:gd name="connsiteX14" fmla="*/ 429446 w 674964"/>
                <a:gd name="connsiteY14" fmla="*/ 125712 h 573720"/>
                <a:gd name="connsiteX15" fmla="*/ 434509 w 674964"/>
                <a:gd name="connsiteY15" fmla="*/ 125712 h 573720"/>
                <a:gd name="connsiteX16" fmla="*/ 502005 w 674964"/>
                <a:gd name="connsiteY16" fmla="*/ 193209 h 573720"/>
                <a:gd name="connsiteX17" fmla="*/ 502005 w 674964"/>
                <a:gd name="connsiteY17" fmla="*/ 228644 h 573720"/>
                <a:gd name="connsiteX18" fmla="*/ 502005 w 674964"/>
                <a:gd name="connsiteY18" fmla="*/ 421010 h 573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74964" h="573720">
                  <a:moveTo>
                    <a:pt x="500318" y="12656"/>
                  </a:moveTo>
                  <a:lnTo>
                    <a:pt x="174647" y="12656"/>
                  </a:lnTo>
                  <a:lnTo>
                    <a:pt x="12656" y="294454"/>
                  </a:lnTo>
                  <a:lnTo>
                    <a:pt x="174647" y="576251"/>
                  </a:lnTo>
                  <a:lnTo>
                    <a:pt x="500318" y="576251"/>
                  </a:lnTo>
                  <a:lnTo>
                    <a:pt x="662309" y="294454"/>
                  </a:lnTo>
                  <a:lnTo>
                    <a:pt x="500318" y="12656"/>
                  </a:lnTo>
                  <a:close/>
                  <a:moveTo>
                    <a:pt x="502005" y="421010"/>
                  </a:moveTo>
                  <a:cubicBezTo>
                    <a:pt x="502005" y="444633"/>
                    <a:pt x="481756" y="464882"/>
                    <a:pt x="458132" y="464882"/>
                  </a:cubicBezTo>
                  <a:lnTo>
                    <a:pt x="218520" y="464882"/>
                  </a:lnTo>
                  <a:cubicBezTo>
                    <a:pt x="194896" y="464882"/>
                    <a:pt x="174647" y="444633"/>
                    <a:pt x="174647" y="421010"/>
                  </a:cubicBezTo>
                  <a:lnTo>
                    <a:pt x="174647" y="169585"/>
                  </a:lnTo>
                  <a:cubicBezTo>
                    <a:pt x="174647" y="145961"/>
                    <a:pt x="194896" y="125712"/>
                    <a:pt x="218520" y="125712"/>
                  </a:cubicBezTo>
                  <a:lnTo>
                    <a:pt x="395698" y="125712"/>
                  </a:lnTo>
                  <a:cubicBezTo>
                    <a:pt x="412572" y="125712"/>
                    <a:pt x="429446" y="125712"/>
                    <a:pt x="429446" y="125712"/>
                  </a:cubicBezTo>
                  <a:lnTo>
                    <a:pt x="434509" y="125712"/>
                  </a:lnTo>
                  <a:lnTo>
                    <a:pt x="502005" y="193209"/>
                  </a:lnTo>
                  <a:lnTo>
                    <a:pt x="502005" y="228644"/>
                  </a:lnTo>
                  <a:lnTo>
                    <a:pt x="502005" y="421010"/>
                  </a:lnTo>
                  <a:close/>
                </a:path>
              </a:pathLst>
            </a:custGeom>
            <a:solidFill>
              <a:srgbClr val="0078D7"/>
            </a:solidFill>
            <a:ln w="9525" cap="flat">
              <a:noFill/>
              <a:prstDash val="solid"/>
              <a:miter/>
            </a:ln>
          </p:spPr>
          <p:txBody>
            <a:bodyPr rtlCol="0" anchor="ctr"/>
            <a:lstStyle/>
            <a:p>
              <a:endParaRPr lang="es-UY"/>
            </a:p>
          </p:txBody>
        </p:sp>
        <p:sp>
          <p:nvSpPr>
            <p:cNvPr id="65" name="Freeform: Shape 4185">
              <a:extLst>
                <a:ext uri="{FF2B5EF4-FFF2-40B4-BE49-F238E27FC236}">
                  <a16:creationId xmlns:a16="http://schemas.microsoft.com/office/drawing/2014/main" id="{AE4E8571-9DDF-4063-915E-51E7BE4A03FC}"/>
                </a:ext>
              </a:extLst>
            </p:cNvPr>
            <p:cNvSpPr/>
            <p:nvPr/>
          </p:nvSpPr>
          <p:spPr>
            <a:xfrm>
              <a:off x="5123084" y="9952045"/>
              <a:ext cx="50622" cy="84371"/>
            </a:xfrm>
            <a:custGeom>
              <a:avLst/>
              <a:gdLst>
                <a:gd name="connsiteX0" fmla="*/ 39654 w 50622"/>
                <a:gd name="connsiteY0" fmla="*/ 26155 h 84370"/>
                <a:gd name="connsiteX1" fmla="*/ 37967 w 50622"/>
                <a:gd name="connsiteY1" fmla="*/ 19405 h 84370"/>
                <a:gd name="connsiteX2" fmla="*/ 34592 w 50622"/>
                <a:gd name="connsiteY2" fmla="*/ 14343 h 84370"/>
                <a:gd name="connsiteX3" fmla="*/ 31217 w 50622"/>
                <a:gd name="connsiteY3" fmla="*/ 12656 h 84370"/>
                <a:gd name="connsiteX4" fmla="*/ 26155 w 50622"/>
                <a:gd name="connsiteY4" fmla="*/ 12656 h 84370"/>
                <a:gd name="connsiteX5" fmla="*/ 19405 w 50622"/>
                <a:gd name="connsiteY5" fmla="*/ 14343 h 84370"/>
                <a:gd name="connsiteX6" fmla="*/ 14343 w 50622"/>
                <a:gd name="connsiteY6" fmla="*/ 21093 h 84370"/>
                <a:gd name="connsiteX7" fmla="*/ 12656 w 50622"/>
                <a:gd name="connsiteY7" fmla="*/ 31217 h 84370"/>
                <a:gd name="connsiteX8" fmla="*/ 12656 w 50622"/>
                <a:gd name="connsiteY8" fmla="*/ 46404 h 84370"/>
                <a:gd name="connsiteX9" fmla="*/ 12656 w 50622"/>
                <a:gd name="connsiteY9" fmla="*/ 63278 h 84370"/>
                <a:gd name="connsiteX10" fmla="*/ 16030 w 50622"/>
                <a:gd name="connsiteY10" fmla="*/ 73402 h 84370"/>
                <a:gd name="connsiteX11" fmla="*/ 21093 w 50622"/>
                <a:gd name="connsiteY11" fmla="*/ 78465 h 84370"/>
                <a:gd name="connsiteX12" fmla="*/ 27842 w 50622"/>
                <a:gd name="connsiteY12" fmla="*/ 80152 h 84370"/>
                <a:gd name="connsiteX13" fmla="*/ 32904 w 50622"/>
                <a:gd name="connsiteY13" fmla="*/ 78465 h 84370"/>
                <a:gd name="connsiteX14" fmla="*/ 36279 w 50622"/>
                <a:gd name="connsiteY14" fmla="*/ 75090 h 84370"/>
                <a:gd name="connsiteX15" fmla="*/ 39654 w 50622"/>
                <a:gd name="connsiteY15" fmla="*/ 70028 h 84370"/>
                <a:gd name="connsiteX16" fmla="*/ 41342 w 50622"/>
                <a:gd name="connsiteY16" fmla="*/ 63278 h 84370"/>
                <a:gd name="connsiteX17" fmla="*/ 43029 w 50622"/>
                <a:gd name="connsiteY17" fmla="*/ 54841 h 84370"/>
                <a:gd name="connsiteX18" fmla="*/ 43029 w 50622"/>
                <a:gd name="connsiteY18" fmla="*/ 44716 h 84370"/>
                <a:gd name="connsiteX19" fmla="*/ 43029 w 50622"/>
                <a:gd name="connsiteY19" fmla="*/ 32905 h 84370"/>
                <a:gd name="connsiteX20" fmla="*/ 39654 w 50622"/>
                <a:gd name="connsiteY20" fmla="*/ 26155 h 8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22" h="84370">
                  <a:moveTo>
                    <a:pt x="39654" y="26155"/>
                  </a:moveTo>
                  <a:cubicBezTo>
                    <a:pt x="39654" y="22780"/>
                    <a:pt x="37967" y="21093"/>
                    <a:pt x="37967" y="19405"/>
                  </a:cubicBezTo>
                  <a:cubicBezTo>
                    <a:pt x="37967" y="17718"/>
                    <a:pt x="36279" y="16030"/>
                    <a:pt x="34592" y="14343"/>
                  </a:cubicBezTo>
                  <a:cubicBezTo>
                    <a:pt x="32904" y="12656"/>
                    <a:pt x="32904" y="12656"/>
                    <a:pt x="31217" y="12656"/>
                  </a:cubicBezTo>
                  <a:cubicBezTo>
                    <a:pt x="29530" y="12656"/>
                    <a:pt x="27842" y="12656"/>
                    <a:pt x="26155" y="12656"/>
                  </a:cubicBezTo>
                  <a:cubicBezTo>
                    <a:pt x="22780" y="12656"/>
                    <a:pt x="21093" y="12656"/>
                    <a:pt x="19405" y="14343"/>
                  </a:cubicBezTo>
                  <a:cubicBezTo>
                    <a:pt x="17718" y="16030"/>
                    <a:pt x="16030" y="17718"/>
                    <a:pt x="14343" y="21093"/>
                  </a:cubicBezTo>
                  <a:cubicBezTo>
                    <a:pt x="12656" y="24467"/>
                    <a:pt x="12656" y="27842"/>
                    <a:pt x="12656" y="31217"/>
                  </a:cubicBezTo>
                  <a:cubicBezTo>
                    <a:pt x="12656" y="34592"/>
                    <a:pt x="12656" y="39654"/>
                    <a:pt x="12656" y="46404"/>
                  </a:cubicBezTo>
                  <a:cubicBezTo>
                    <a:pt x="12656" y="53154"/>
                    <a:pt x="12656" y="58216"/>
                    <a:pt x="12656" y="63278"/>
                  </a:cubicBezTo>
                  <a:cubicBezTo>
                    <a:pt x="12656" y="68340"/>
                    <a:pt x="14343" y="71715"/>
                    <a:pt x="16030" y="73402"/>
                  </a:cubicBezTo>
                  <a:cubicBezTo>
                    <a:pt x="17718" y="76777"/>
                    <a:pt x="19405" y="78465"/>
                    <a:pt x="21093" y="78465"/>
                  </a:cubicBezTo>
                  <a:cubicBezTo>
                    <a:pt x="22780" y="80152"/>
                    <a:pt x="24467" y="80152"/>
                    <a:pt x="27842" y="80152"/>
                  </a:cubicBezTo>
                  <a:cubicBezTo>
                    <a:pt x="29530" y="80152"/>
                    <a:pt x="31217" y="80152"/>
                    <a:pt x="32904" y="78465"/>
                  </a:cubicBezTo>
                  <a:cubicBezTo>
                    <a:pt x="34592" y="78465"/>
                    <a:pt x="36279" y="76777"/>
                    <a:pt x="36279" y="75090"/>
                  </a:cubicBezTo>
                  <a:cubicBezTo>
                    <a:pt x="37967" y="73402"/>
                    <a:pt x="37967" y="71715"/>
                    <a:pt x="39654" y="70028"/>
                  </a:cubicBezTo>
                  <a:cubicBezTo>
                    <a:pt x="39654" y="68340"/>
                    <a:pt x="41342" y="66653"/>
                    <a:pt x="41342" y="63278"/>
                  </a:cubicBezTo>
                  <a:cubicBezTo>
                    <a:pt x="41342" y="61591"/>
                    <a:pt x="41342" y="58216"/>
                    <a:pt x="43029" y="54841"/>
                  </a:cubicBezTo>
                  <a:cubicBezTo>
                    <a:pt x="43029" y="51466"/>
                    <a:pt x="43029" y="48091"/>
                    <a:pt x="43029" y="44716"/>
                  </a:cubicBezTo>
                  <a:cubicBezTo>
                    <a:pt x="43029" y="39654"/>
                    <a:pt x="43029" y="36279"/>
                    <a:pt x="43029" y="32905"/>
                  </a:cubicBezTo>
                  <a:cubicBezTo>
                    <a:pt x="39654" y="31217"/>
                    <a:pt x="39654" y="29530"/>
                    <a:pt x="39654" y="26155"/>
                  </a:cubicBezTo>
                  <a:close/>
                </a:path>
              </a:pathLst>
            </a:custGeom>
            <a:solidFill>
              <a:srgbClr val="0078D7"/>
            </a:solidFill>
            <a:ln w="9525" cap="flat">
              <a:noFill/>
              <a:prstDash val="solid"/>
              <a:miter/>
            </a:ln>
          </p:spPr>
          <p:txBody>
            <a:bodyPr rtlCol="0" anchor="ctr"/>
            <a:lstStyle/>
            <a:p>
              <a:endParaRPr lang="es-UY"/>
            </a:p>
          </p:txBody>
        </p:sp>
        <p:sp>
          <p:nvSpPr>
            <p:cNvPr id="66" name="Freeform: Shape 4186">
              <a:extLst>
                <a:ext uri="{FF2B5EF4-FFF2-40B4-BE49-F238E27FC236}">
                  <a16:creationId xmlns:a16="http://schemas.microsoft.com/office/drawing/2014/main" id="{047C60D3-FBFA-4BBC-B5FC-48BCCD861F68}"/>
                </a:ext>
              </a:extLst>
            </p:cNvPr>
            <p:cNvSpPr/>
            <p:nvPr/>
          </p:nvSpPr>
          <p:spPr>
            <a:xfrm>
              <a:off x="5199018" y="9820427"/>
              <a:ext cx="50622" cy="84371"/>
            </a:xfrm>
            <a:custGeom>
              <a:avLst/>
              <a:gdLst>
                <a:gd name="connsiteX0" fmla="*/ 39654 w 50622"/>
                <a:gd name="connsiteY0" fmla="*/ 26155 h 84370"/>
                <a:gd name="connsiteX1" fmla="*/ 37967 w 50622"/>
                <a:gd name="connsiteY1" fmla="*/ 19405 h 84370"/>
                <a:gd name="connsiteX2" fmla="*/ 34592 w 50622"/>
                <a:gd name="connsiteY2" fmla="*/ 14343 h 84370"/>
                <a:gd name="connsiteX3" fmla="*/ 31217 w 50622"/>
                <a:gd name="connsiteY3" fmla="*/ 12656 h 84370"/>
                <a:gd name="connsiteX4" fmla="*/ 26155 w 50622"/>
                <a:gd name="connsiteY4" fmla="*/ 12656 h 84370"/>
                <a:gd name="connsiteX5" fmla="*/ 19405 w 50622"/>
                <a:gd name="connsiteY5" fmla="*/ 14343 h 84370"/>
                <a:gd name="connsiteX6" fmla="*/ 14343 w 50622"/>
                <a:gd name="connsiteY6" fmla="*/ 21093 h 84370"/>
                <a:gd name="connsiteX7" fmla="*/ 12656 w 50622"/>
                <a:gd name="connsiteY7" fmla="*/ 31217 h 84370"/>
                <a:gd name="connsiteX8" fmla="*/ 12656 w 50622"/>
                <a:gd name="connsiteY8" fmla="*/ 46404 h 84370"/>
                <a:gd name="connsiteX9" fmla="*/ 12656 w 50622"/>
                <a:gd name="connsiteY9" fmla="*/ 63278 h 84370"/>
                <a:gd name="connsiteX10" fmla="*/ 16030 w 50622"/>
                <a:gd name="connsiteY10" fmla="*/ 73402 h 84370"/>
                <a:gd name="connsiteX11" fmla="*/ 21093 w 50622"/>
                <a:gd name="connsiteY11" fmla="*/ 78465 h 84370"/>
                <a:gd name="connsiteX12" fmla="*/ 27842 w 50622"/>
                <a:gd name="connsiteY12" fmla="*/ 80152 h 84370"/>
                <a:gd name="connsiteX13" fmla="*/ 32904 w 50622"/>
                <a:gd name="connsiteY13" fmla="*/ 78465 h 84370"/>
                <a:gd name="connsiteX14" fmla="*/ 36279 w 50622"/>
                <a:gd name="connsiteY14" fmla="*/ 75090 h 84370"/>
                <a:gd name="connsiteX15" fmla="*/ 39654 w 50622"/>
                <a:gd name="connsiteY15" fmla="*/ 70028 h 84370"/>
                <a:gd name="connsiteX16" fmla="*/ 41342 w 50622"/>
                <a:gd name="connsiteY16" fmla="*/ 63278 h 84370"/>
                <a:gd name="connsiteX17" fmla="*/ 43029 w 50622"/>
                <a:gd name="connsiteY17" fmla="*/ 54841 h 84370"/>
                <a:gd name="connsiteX18" fmla="*/ 43029 w 50622"/>
                <a:gd name="connsiteY18" fmla="*/ 44716 h 84370"/>
                <a:gd name="connsiteX19" fmla="*/ 43029 w 50622"/>
                <a:gd name="connsiteY19" fmla="*/ 32905 h 84370"/>
                <a:gd name="connsiteX20" fmla="*/ 39654 w 50622"/>
                <a:gd name="connsiteY20" fmla="*/ 26155 h 8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22" h="84370">
                  <a:moveTo>
                    <a:pt x="39654" y="26155"/>
                  </a:moveTo>
                  <a:cubicBezTo>
                    <a:pt x="39654" y="22780"/>
                    <a:pt x="37967" y="21093"/>
                    <a:pt x="37967" y="19405"/>
                  </a:cubicBezTo>
                  <a:cubicBezTo>
                    <a:pt x="37967" y="17718"/>
                    <a:pt x="36279" y="16030"/>
                    <a:pt x="34592" y="14343"/>
                  </a:cubicBezTo>
                  <a:cubicBezTo>
                    <a:pt x="32904" y="12656"/>
                    <a:pt x="32904" y="12656"/>
                    <a:pt x="31217" y="12656"/>
                  </a:cubicBezTo>
                  <a:cubicBezTo>
                    <a:pt x="29530" y="12656"/>
                    <a:pt x="27842" y="12656"/>
                    <a:pt x="26155" y="12656"/>
                  </a:cubicBezTo>
                  <a:cubicBezTo>
                    <a:pt x="22780" y="12656"/>
                    <a:pt x="21093" y="12656"/>
                    <a:pt x="19405" y="14343"/>
                  </a:cubicBezTo>
                  <a:cubicBezTo>
                    <a:pt x="17718" y="16030"/>
                    <a:pt x="16030" y="17718"/>
                    <a:pt x="14343" y="21093"/>
                  </a:cubicBezTo>
                  <a:cubicBezTo>
                    <a:pt x="12656" y="24467"/>
                    <a:pt x="12656" y="27842"/>
                    <a:pt x="12656" y="31217"/>
                  </a:cubicBezTo>
                  <a:cubicBezTo>
                    <a:pt x="12656" y="34592"/>
                    <a:pt x="12656" y="39654"/>
                    <a:pt x="12656" y="46404"/>
                  </a:cubicBezTo>
                  <a:cubicBezTo>
                    <a:pt x="12656" y="53154"/>
                    <a:pt x="12656" y="58216"/>
                    <a:pt x="12656" y="63278"/>
                  </a:cubicBezTo>
                  <a:cubicBezTo>
                    <a:pt x="12656" y="68340"/>
                    <a:pt x="14343" y="71715"/>
                    <a:pt x="16030" y="73402"/>
                  </a:cubicBezTo>
                  <a:cubicBezTo>
                    <a:pt x="17718" y="76777"/>
                    <a:pt x="19405" y="78465"/>
                    <a:pt x="21093" y="78465"/>
                  </a:cubicBezTo>
                  <a:cubicBezTo>
                    <a:pt x="22780" y="80152"/>
                    <a:pt x="24467" y="80152"/>
                    <a:pt x="27842" y="80152"/>
                  </a:cubicBezTo>
                  <a:cubicBezTo>
                    <a:pt x="29530" y="80152"/>
                    <a:pt x="31217" y="80152"/>
                    <a:pt x="32904" y="78465"/>
                  </a:cubicBezTo>
                  <a:cubicBezTo>
                    <a:pt x="34592" y="78465"/>
                    <a:pt x="36279" y="76777"/>
                    <a:pt x="36279" y="75090"/>
                  </a:cubicBezTo>
                  <a:cubicBezTo>
                    <a:pt x="37967" y="73402"/>
                    <a:pt x="37967" y="71715"/>
                    <a:pt x="39654" y="70028"/>
                  </a:cubicBezTo>
                  <a:cubicBezTo>
                    <a:pt x="39654" y="68340"/>
                    <a:pt x="41342" y="66653"/>
                    <a:pt x="41342" y="63278"/>
                  </a:cubicBezTo>
                  <a:cubicBezTo>
                    <a:pt x="41342" y="61591"/>
                    <a:pt x="41342" y="58216"/>
                    <a:pt x="43029" y="54841"/>
                  </a:cubicBezTo>
                  <a:cubicBezTo>
                    <a:pt x="43029" y="51466"/>
                    <a:pt x="43029" y="48091"/>
                    <a:pt x="43029" y="44716"/>
                  </a:cubicBezTo>
                  <a:cubicBezTo>
                    <a:pt x="43029" y="39654"/>
                    <a:pt x="43029" y="36279"/>
                    <a:pt x="43029" y="32905"/>
                  </a:cubicBezTo>
                  <a:cubicBezTo>
                    <a:pt x="41342" y="32905"/>
                    <a:pt x="41342" y="29530"/>
                    <a:pt x="39654" y="26155"/>
                  </a:cubicBezTo>
                  <a:close/>
                </a:path>
              </a:pathLst>
            </a:custGeom>
            <a:solidFill>
              <a:srgbClr val="0078D7"/>
            </a:solidFill>
            <a:ln w="9525" cap="flat">
              <a:noFill/>
              <a:prstDash val="solid"/>
              <a:miter/>
            </a:ln>
          </p:spPr>
          <p:txBody>
            <a:bodyPr rtlCol="0" anchor="ctr"/>
            <a:lstStyle/>
            <a:p>
              <a:endParaRPr lang="es-UY"/>
            </a:p>
          </p:txBody>
        </p:sp>
        <p:sp>
          <p:nvSpPr>
            <p:cNvPr id="67" name="Freeform: Shape 4187">
              <a:extLst>
                <a:ext uri="{FF2B5EF4-FFF2-40B4-BE49-F238E27FC236}">
                  <a16:creationId xmlns:a16="http://schemas.microsoft.com/office/drawing/2014/main" id="{3D26E19B-82AD-49CB-9695-EE5EEAC3B490}"/>
                </a:ext>
              </a:extLst>
            </p:cNvPr>
            <p:cNvSpPr/>
            <p:nvPr/>
          </p:nvSpPr>
          <p:spPr>
            <a:xfrm>
              <a:off x="5035339" y="9774867"/>
              <a:ext cx="303734" cy="303734"/>
            </a:xfrm>
            <a:custGeom>
              <a:avLst/>
              <a:gdLst>
                <a:gd name="connsiteX0" fmla="*/ 237081 w 303734"/>
                <a:gd name="connsiteY0" fmla="*/ 12656 h 303734"/>
                <a:gd name="connsiteX1" fmla="*/ 210083 w 303734"/>
                <a:gd name="connsiteY1" fmla="*/ 12656 h 303734"/>
                <a:gd name="connsiteX2" fmla="*/ 32904 w 303734"/>
                <a:gd name="connsiteY2" fmla="*/ 12656 h 303734"/>
                <a:gd name="connsiteX3" fmla="*/ 12656 w 303734"/>
                <a:gd name="connsiteY3" fmla="*/ 32905 h 303734"/>
                <a:gd name="connsiteX4" fmla="*/ 12656 w 303734"/>
                <a:gd name="connsiteY4" fmla="*/ 284329 h 303734"/>
                <a:gd name="connsiteX5" fmla="*/ 32904 w 303734"/>
                <a:gd name="connsiteY5" fmla="*/ 304578 h 303734"/>
                <a:gd name="connsiteX6" fmla="*/ 272517 w 303734"/>
                <a:gd name="connsiteY6" fmla="*/ 304578 h 303734"/>
                <a:gd name="connsiteX7" fmla="*/ 292766 w 303734"/>
                <a:gd name="connsiteY7" fmla="*/ 284329 h 303734"/>
                <a:gd name="connsiteX8" fmla="*/ 292766 w 303734"/>
                <a:gd name="connsiteY8" fmla="*/ 68340 h 303734"/>
                <a:gd name="connsiteX9" fmla="*/ 238769 w 303734"/>
                <a:gd name="connsiteY9" fmla="*/ 68340 h 303734"/>
                <a:gd name="connsiteX10" fmla="*/ 238769 w 303734"/>
                <a:gd name="connsiteY10" fmla="*/ 12656 h 303734"/>
                <a:gd name="connsiteX11" fmla="*/ 86902 w 303734"/>
                <a:gd name="connsiteY11" fmla="*/ 63278 h 303734"/>
                <a:gd name="connsiteX12" fmla="*/ 86902 w 303734"/>
                <a:gd name="connsiteY12" fmla="*/ 61591 h 303734"/>
                <a:gd name="connsiteX13" fmla="*/ 86902 w 303734"/>
                <a:gd name="connsiteY13" fmla="*/ 59903 h 303734"/>
                <a:gd name="connsiteX14" fmla="*/ 88589 w 303734"/>
                <a:gd name="connsiteY14" fmla="*/ 58216 h 303734"/>
                <a:gd name="connsiteX15" fmla="*/ 108838 w 303734"/>
                <a:gd name="connsiteY15" fmla="*/ 44716 h 303734"/>
                <a:gd name="connsiteX16" fmla="*/ 110525 w 303734"/>
                <a:gd name="connsiteY16" fmla="*/ 44716 h 303734"/>
                <a:gd name="connsiteX17" fmla="*/ 112213 w 303734"/>
                <a:gd name="connsiteY17" fmla="*/ 44716 h 303734"/>
                <a:gd name="connsiteX18" fmla="*/ 113900 w 303734"/>
                <a:gd name="connsiteY18" fmla="*/ 44716 h 303734"/>
                <a:gd name="connsiteX19" fmla="*/ 117275 w 303734"/>
                <a:gd name="connsiteY19" fmla="*/ 44716 h 303734"/>
                <a:gd name="connsiteX20" fmla="*/ 122337 w 303734"/>
                <a:gd name="connsiteY20" fmla="*/ 44716 h 303734"/>
                <a:gd name="connsiteX21" fmla="*/ 125712 w 303734"/>
                <a:gd name="connsiteY21" fmla="*/ 44716 h 303734"/>
                <a:gd name="connsiteX22" fmla="*/ 127400 w 303734"/>
                <a:gd name="connsiteY22" fmla="*/ 44716 h 303734"/>
                <a:gd name="connsiteX23" fmla="*/ 127400 w 303734"/>
                <a:gd name="connsiteY23" fmla="*/ 46404 h 303734"/>
                <a:gd name="connsiteX24" fmla="*/ 127400 w 303734"/>
                <a:gd name="connsiteY24" fmla="*/ 125712 h 303734"/>
                <a:gd name="connsiteX25" fmla="*/ 142586 w 303734"/>
                <a:gd name="connsiteY25" fmla="*/ 125712 h 303734"/>
                <a:gd name="connsiteX26" fmla="*/ 144274 w 303734"/>
                <a:gd name="connsiteY26" fmla="*/ 125712 h 303734"/>
                <a:gd name="connsiteX27" fmla="*/ 145961 w 303734"/>
                <a:gd name="connsiteY27" fmla="*/ 127400 h 303734"/>
                <a:gd name="connsiteX28" fmla="*/ 145961 w 303734"/>
                <a:gd name="connsiteY28" fmla="*/ 129087 h 303734"/>
                <a:gd name="connsiteX29" fmla="*/ 145961 w 303734"/>
                <a:gd name="connsiteY29" fmla="*/ 132462 h 303734"/>
                <a:gd name="connsiteX30" fmla="*/ 145961 w 303734"/>
                <a:gd name="connsiteY30" fmla="*/ 135837 h 303734"/>
                <a:gd name="connsiteX31" fmla="*/ 145961 w 303734"/>
                <a:gd name="connsiteY31" fmla="*/ 137524 h 303734"/>
                <a:gd name="connsiteX32" fmla="*/ 144274 w 303734"/>
                <a:gd name="connsiteY32" fmla="*/ 139212 h 303734"/>
                <a:gd name="connsiteX33" fmla="*/ 142586 w 303734"/>
                <a:gd name="connsiteY33" fmla="*/ 139212 h 303734"/>
                <a:gd name="connsiteX34" fmla="*/ 90277 w 303734"/>
                <a:gd name="connsiteY34" fmla="*/ 139212 h 303734"/>
                <a:gd name="connsiteX35" fmla="*/ 88589 w 303734"/>
                <a:gd name="connsiteY35" fmla="*/ 139212 h 303734"/>
                <a:gd name="connsiteX36" fmla="*/ 86902 w 303734"/>
                <a:gd name="connsiteY36" fmla="*/ 137524 h 303734"/>
                <a:gd name="connsiteX37" fmla="*/ 86902 w 303734"/>
                <a:gd name="connsiteY37" fmla="*/ 135837 h 303734"/>
                <a:gd name="connsiteX38" fmla="*/ 86902 w 303734"/>
                <a:gd name="connsiteY38" fmla="*/ 132462 h 303734"/>
                <a:gd name="connsiteX39" fmla="*/ 86902 w 303734"/>
                <a:gd name="connsiteY39" fmla="*/ 129087 h 303734"/>
                <a:gd name="connsiteX40" fmla="*/ 86902 w 303734"/>
                <a:gd name="connsiteY40" fmla="*/ 127400 h 303734"/>
                <a:gd name="connsiteX41" fmla="*/ 88589 w 303734"/>
                <a:gd name="connsiteY41" fmla="*/ 125712 h 303734"/>
                <a:gd name="connsiteX42" fmla="*/ 90277 w 303734"/>
                <a:gd name="connsiteY42" fmla="*/ 125712 h 303734"/>
                <a:gd name="connsiteX43" fmla="*/ 108838 w 303734"/>
                <a:gd name="connsiteY43" fmla="*/ 125712 h 303734"/>
                <a:gd name="connsiteX44" fmla="*/ 108838 w 303734"/>
                <a:gd name="connsiteY44" fmla="*/ 63278 h 303734"/>
                <a:gd name="connsiteX45" fmla="*/ 93651 w 303734"/>
                <a:gd name="connsiteY45" fmla="*/ 71715 h 303734"/>
                <a:gd name="connsiteX46" fmla="*/ 90277 w 303734"/>
                <a:gd name="connsiteY46" fmla="*/ 73402 h 303734"/>
                <a:gd name="connsiteX47" fmla="*/ 88589 w 303734"/>
                <a:gd name="connsiteY47" fmla="*/ 73402 h 303734"/>
                <a:gd name="connsiteX48" fmla="*/ 86902 w 303734"/>
                <a:gd name="connsiteY48" fmla="*/ 71715 h 303734"/>
                <a:gd name="connsiteX49" fmla="*/ 86902 w 303734"/>
                <a:gd name="connsiteY49" fmla="*/ 66653 h 303734"/>
                <a:gd name="connsiteX50" fmla="*/ 86902 w 303734"/>
                <a:gd name="connsiteY50" fmla="*/ 63278 h 303734"/>
                <a:gd name="connsiteX51" fmla="*/ 145961 w 303734"/>
                <a:gd name="connsiteY51" fmla="*/ 243831 h 303734"/>
                <a:gd name="connsiteX52" fmla="*/ 139211 w 303734"/>
                <a:gd name="connsiteY52" fmla="*/ 259018 h 303734"/>
                <a:gd name="connsiteX53" fmla="*/ 129087 w 303734"/>
                <a:gd name="connsiteY53" fmla="*/ 269142 h 303734"/>
                <a:gd name="connsiteX54" fmla="*/ 112213 w 303734"/>
                <a:gd name="connsiteY54" fmla="*/ 272517 h 303734"/>
                <a:gd name="connsiteX55" fmla="*/ 95339 w 303734"/>
                <a:gd name="connsiteY55" fmla="*/ 269142 h 303734"/>
                <a:gd name="connsiteX56" fmla="*/ 85214 w 303734"/>
                <a:gd name="connsiteY56" fmla="*/ 259018 h 303734"/>
                <a:gd name="connsiteX57" fmla="*/ 80152 w 303734"/>
                <a:gd name="connsiteY57" fmla="*/ 243831 h 303734"/>
                <a:gd name="connsiteX58" fmla="*/ 78465 w 303734"/>
                <a:gd name="connsiteY58" fmla="*/ 223582 h 303734"/>
                <a:gd name="connsiteX59" fmla="*/ 80152 w 303734"/>
                <a:gd name="connsiteY59" fmla="*/ 203333 h 303734"/>
                <a:gd name="connsiteX60" fmla="*/ 86902 w 303734"/>
                <a:gd name="connsiteY60" fmla="*/ 188147 h 303734"/>
                <a:gd name="connsiteX61" fmla="*/ 97026 w 303734"/>
                <a:gd name="connsiteY61" fmla="*/ 178022 h 303734"/>
                <a:gd name="connsiteX62" fmla="*/ 113900 w 303734"/>
                <a:gd name="connsiteY62" fmla="*/ 174647 h 303734"/>
                <a:gd name="connsiteX63" fmla="*/ 130774 w 303734"/>
                <a:gd name="connsiteY63" fmla="*/ 178022 h 303734"/>
                <a:gd name="connsiteX64" fmla="*/ 140899 w 303734"/>
                <a:gd name="connsiteY64" fmla="*/ 188147 h 303734"/>
                <a:gd name="connsiteX65" fmla="*/ 145961 w 303734"/>
                <a:gd name="connsiteY65" fmla="*/ 203333 h 303734"/>
                <a:gd name="connsiteX66" fmla="*/ 147649 w 303734"/>
                <a:gd name="connsiteY66" fmla="*/ 223582 h 303734"/>
                <a:gd name="connsiteX67" fmla="*/ 145961 w 303734"/>
                <a:gd name="connsiteY67" fmla="*/ 243831 h 303734"/>
                <a:gd name="connsiteX68" fmla="*/ 221895 w 303734"/>
                <a:gd name="connsiteY68" fmla="*/ 267455 h 303734"/>
                <a:gd name="connsiteX69" fmla="*/ 221895 w 303734"/>
                <a:gd name="connsiteY69" fmla="*/ 269142 h 303734"/>
                <a:gd name="connsiteX70" fmla="*/ 220207 w 303734"/>
                <a:gd name="connsiteY70" fmla="*/ 270830 h 303734"/>
                <a:gd name="connsiteX71" fmla="*/ 218520 w 303734"/>
                <a:gd name="connsiteY71" fmla="*/ 270830 h 303734"/>
                <a:gd name="connsiteX72" fmla="*/ 166210 w 303734"/>
                <a:gd name="connsiteY72" fmla="*/ 270830 h 303734"/>
                <a:gd name="connsiteX73" fmla="*/ 164523 w 303734"/>
                <a:gd name="connsiteY73" fmla="*/ 270830 h 303734"/>
                <a:gd name="connsiteX74" fmla="*/ 162835 w 303734"/>
                <a:gd name="connsiteY74" fmla="*/ 269142 h 303734"/>
                <a:gd name="connsiteX75" fmla="*/ 162835 w 303734"/>
                <a:gd name="connsiteY75" fmla="*/ 267455 h 303734"/>
                <a:gd name="connsiteX76" fmla="*/ 162835 w 303734"/>
                <a:gd name="connsiteY76" fmla="*/ 264080 h 303734"/>
                <a:gd name="connsiteX77" fmla="*/ 162835 w 303734"/>
                <a:gd name="connsiteY77" fmla="*/ 260705 h 303734"/>
                <a:gd name="connsiteX78" fmla="*/ 162835 w 303734"/>
                <a:gd name="connsiteY78" fmla="*/ 259018 h 303734"/>
                <a:gd name="connsiteX79" fmla="*/ 164523 w 303734"/>
                <a:gd name="connsiteY79" fmla="*/ 257330 h 303734"/>
                <a:gd name="connsiteX80" fmla="*/ 166210 w 303734"/>
                <a:gd name="connsiteY80" fmla="*/ 257330 h 303734"/>
                <a:gd name="connsiteX81" fmla="*/ 184772 w 303734"/>
                <a:gd name="connsiteY81" fmla="*/ 257330 h 303734"/>
                <a:gd name="connsiteX82" fmla="*/ 184772 w 303734"/>
                <a:gd name="connsiteY82" fmla="*/ 194896 h 303734"/>
                <a:gd name="connsiteX83" fmla="*/ 169585 w 303734"/>
                <a:gd name="connsiteY83" fmla="*/ 203333 h 303734"/>
                <a:gd name="connsiteX84" fmla="*/ 166210 w 303734"/>
                <a:gd name="connsiteY84" fmla="*/ 205021 h 303734"/>
                <a:gd name="connsiteX85" fmla="*/ 164523 w 303734"/>
                <a:gd name="connsiteY85" fmla="*/ 205021 h 303734"/>
                <a:gd name="connsiteX86" fmla="*/ 162835 w 303734"/>
                <a:gd name="connsiteY86" fmla="*/ 203333 h 303734"/>
                <a:gd name="connsiteX87" fmla="*/ 162835 w 303734"/>
                <a:gd name="connsiteY87" fmla="*/ 198271 h 303734"/>
                <a:gd name="connsiteX88" fmla="*/ 162835 w 303734"/>
                <a:gd name="connsiteY88" fmla="*/ 194896 h 303734"/>
                <a:gd name="connsiteX89" fmla="*/ 162835 w 303734"/>
                <a:gd name="connsiteY89" fmla="*/ 193209 h 303734"/>
                <a:gd name="connsiteX90" fmla="*/ 162835 w 303734"/>
                <a:gd name="connsiteY90" fmla="*/ 191521 h 303734"/>
                <a:gd name="connsiteX91" fmla="*/ 164523 w 303734"/>
                <a:gd name="connsiteY91" fmla="*/ 189834 h 303734"/>
                <a:gd name="connsiteX92" fmla="*/ 184772 w 303734"/>
                <a:gd name="connsiteY92" fmla="*/ 176335 h 303734"/>
                <a:gd name="connsiteX93" fmla="*/ 186459 w 303734"/>
                <a:gd name="connsiteY93" fmla="*/ 176335 h 303734"/>
                <a:gd name="connsiteX94" fmla="*/ 188146 w 303734"/>
                <a:gd name="connsiteY94" fmla="*/ 176335 h 303734"/>
                <a:gd name="connsiteX95" fmla="*/ 189834 w 303734"/>
                <a:gd name="connsiteY95" fmla="*/ 176335 h 303734"/>
                <a:gd name="connsiteX96" fmla="*/ 193209 w 303734"/>
                <a:gd name="connsiteY96" fmla="*/ 176335 h 303734"/>
                <a:gd name="connsiteX97" fmla="*/ 198271 w 303734"/>
                <a:gd name="connsiteY97" fmla="*/ 176335 h 303734"/>
                <a:gd name="connsiteX98" fmla="*/ 201646 w 303734"/>
                <a:gd name="connsiteY98" fmla="*/ 176335 h 303734"/>
                <a:gd name="connsiteX99" fmla="*/ 203333 w 303734"/>
                <a:gd name="connsiteY99" fmla="*/ 176335 h 303734"/>
                <a:gd name="connsiteX100" fmla="*/ 203333 w 303734"/>
                <a:gd name="connsiteY100" fmla="*/ 178022 h 303734"/>
                <a:gd name="connsiteX101" fmla="*/ 203333 w 303734"/>
                <a:gd name="connsiteY101" fmla="*/ 257330 h 303734"/>
                <a:gd name="connsiteX102" fmla="*/ 218520 w 303734"/>
                <a:gd name="connsiteY102" fmla="*/ 257330 h 303734"/>
                <a:gd name="connsiteX103" fmla="*/ 220207 w 303734"/>
                <a:gd name="connsiteY103" fmla="*/ 257330 h 303734"/>
                <a:gd name="connsiteX104" fmla="*/ 221895 w 303734"/>
                <a:gd name="connsiteY104" fmla="*/ 259018 h 303734"/>
                <a:gd name="connsiteX105" fmla="*/ 221895 w 303734"/>
                <a:gd name="connsiteY105" fmla="*/ 260705 h 303734"/>
                <a:gd name="connsiteX106" fmla="*/ 221895 w 303734"/>
                <a:gd name="connsiteY106" fmla="*/ 264080 h 303734"/>
                <a:gd name="connsiteX107" fmla="*/ 221895 w 303734"/>
                <a:gd name="connsiteY107" fmla="*/ 267455 h 303734"/>
                <a:gd name="connsiteX108" fmla="*/ 223582 w 303734"/>
                <a:gd name="connsiteY108" fmla="*/ 112213 h 303734"/>
                <a:gd name="connsiteX109" fmla="*/ 216832 w 303734"/>
                <a:gd name="connsiteY109" fmla="*/ 127400 h 303734"/>
                <a:gd name="connsiteX110" fmla="*/ 206708 w 303734"/>
                <a:gd name="connsiteY110" fmla="*/ 137524 h 303734"/>
                <a:gd name="connsiteX111" fmla="*/ 189834 w 303734"/>
                <a:gd name="connsiteY111" fmla="*/ 140899 h 303734"/>
                <a:gd name="connsiteX112" fmla="*/ 172960 w 303734"/>
                <a:gd name="connsiteY112" fmla="*/ 137524 h 303734"/>
                <a:gd name="connsiteX113" fmla="*/ 162835 w 303734"/>
                <a:gd name="connsiteY113" fmla="*/ 127400 h 303734"/>
                <a:gd name="connsiteX114" fmla="*/ 157773 w 303734"/>
                <a:gd name="connsiteY114" fmla="*/ 112213 h 303734"/>
                <a:gd name="connsiteX115" fmla="*/ 156086 w 303734"/>
                <a:gd name="connsiteY115" fmla="*/ 91964 h 303734"/>
                <a:gd name="connsiteX116" fmla="*/ 157773 w 303734"/>
                <a:gd name="connsiteY116" fmla="*/ 71715 h 303734"/>
                <a:gd name="connsiteX117" fmla="*/ 164523 w 303734"/>
                <a:gd name="connsiteY117" fmla="*/ 56528 h 303734"/>
                <a:gd name="connsiteX118" fmla="*/ 174647 w 303734"/>
                <a:gd name="connsiteY118" fmla="*/ 46404 h 303734"/>
                <a:gd name="connsiteX119" fmla="*/ 191521 w 303734"/>
                <a:gd name="connsiteY119" fmla="*/ 43029 h 303734"/>
                <a:gd name="connsiteX120" fmla="*/ 208395 w 303734"/>
                <a:gd name="connsiteY120" fmla="*/ 46404 h 303734"/>
                <a:gd name="connsiteX121" fmla="*/ 218520 w 303734"/>
                <a:gd name="connsiteY121" fmla="*/ 56528 h 303734"/>
                <a:gd name="connsiteX122" fmla="*/ 223582 w 303734"/>
                <a:gd name="connsiteY122" fmla="*/ 71715 h 303734"/>
                <a:gd name="connsiteX123" fmla="*/ 225269 w 303734"/>
                <a:gd name="connsiteY123" fmla="*/ 91964 h 303734"/>
                <a:gd name="connsiteX124" fmla="*/ 223582 w 303734"/>
                <a:gd name="connsiteY124" fmla="*/ 112213 h 303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303734" h="303734">
                  <a:moveTo>
                    <a:pt x="237081" y="12656"/>
                  </a:moveTo>
                  <a:cubicBezTo>
                    <a:pt x="230332" y="12656"/>
                    <a:pt x="220207" y="12656"/>
                    <a:pt x="210083" y="12656"/>
                  </a:cubicBezTo>
                  <a:lnTo>
                    <a:pt x="32904" y="12656"/>
                  </a:lnTo>
                  <a:cubicBezTo>
                    <a:pt x="21093" y="12656"/>
                    <a:pt x="12656" y="21093"/>
                    <a:pt x="12656" y="32905"/>
                  </a:cubicBezTo>
                  <a:lnTo>
                    <a:pt x="12656" y="284329"/>
                  </a:lnTo>
                  <a:cubicBezTo>
                    <a:pt x="12656" y="296141"/>
                    <a:pt x="21093" y="304578"/>
                    <a:pt x="32904" y="304578"/>
                  </a:cubicBezTo>
                  <a:lnTo>
                    <a:pt x="272517" y="304578"/>
                  </a:lnTo>
                  <a:cubicBezTo>
                    <a:pt x="282641" y="304578"/>
                    <a:pt x="292766" y="296141"/>
                    <a:pt x="292766" y="284329"/>
                  </a:cubicBezTo>
                  <a:lnTo>
                    <a:pt x="292766" y="68340"/>
                  </a:lnTo>
                  <a:lnTo>
                    <a:pt x="238769" y="68340"/>
                  </a:lnTo>
                  <a:lnTo>
                    <a:pt x="238769" y="12656"/>
                  </a:lnTo>
                  <a:close/>
                  <a:moveTo>
                    <a:pt x="86902" y="63278"/>
                  </a:moveTo>
                  <a:cubicBezTo>
                    <a:pt x="86902" y="63278"/>
                    <a:pt x="86902" y="61591"/>
                    <a:pt x="86902" y="61591"/>
                  </a:cubicBezTo>
                  <a:cubicBezTo>
                    <a:pt x="86902" y="61591"/>
                    <a:pt x="86902" y="59903"/>
                    <a:pt x="86902" y="59903"/>
                  </a:cubicBezTo>
                  <a:cubicBezTo>
                    <a:pt x="86902" y="59903"/>
                    <a:pt x="86902" y="59903"/>
                    <a:pt x="88589" y="58216"/>
                  </a:cubicBezTo>
                  <a:lnTo>
                    <a:pt x="108838" y="44716"/>
                  </a:lnTo>
                  <a:cubicBezTo>
                    <a:pt x="108838" y="44716"/>
                    <a:pt x="108838" y="44716"/>
                    <a:pt x="110525" y="44716"/>
                  </a:cubicBezTo>
                  <a:cubicBezTo>
                    <a:pt x="110525" y="44716"/>
                    <a:pt x="112213" y="44716"/>
                    <a:pt x="112213" y="44716"/>
                  </a:cubicBezTo>
                  <a:cubicBezTo>
                    <a:pt x="112213" y="44716"/>
                    <a:pt x="113900" y="44716"/>
                    <a:pt x="113900" y="44716"/>
                  </a:cubicBezTo>
                  <a:cubicBezTo>
                    <a:pt x="115588" y="44716"/>
                    <a:pt x="115588" y="44716"/>
                    <a:pt x="117275" y="44716"/>
                  </a:cubicBezTo>
                  <a:cubicBezTo>
                    <a:pt x="118962" y="44716"/>
                    <a:pt x="120650" y="44716"/>
                    <a:pt x="122337" y="44716"/>
                  </a:cubicBezTo>
                  <a:cubicBezTo>
                    <a:pt x="124025" y="44716"/>
                    <a:pt x="124025" y="44716"/>
                    <a:pt x="125712" y="44716"/>
                  </a:cubicBezTo>
                  <a:cubicBezTo>
                    <a:pt x="125712" y="44716"/>
                    <a:pt x="127400" y="44716"/>
                    <a:pt x="127400" y="44716"/>
                  </a:cubicBezTo>
                  <a:cubicBezTo>
                    <a:pt x="127400" y="44716"/>
                    <a:pt x="127400" y="44716"/>
                    <a:pt x="127400" y="46404"/>
                  </a:cubicBezTo>
                  <a:lnTo>
                    <a:pt x="127400" y="125712"/>
                  </a:lnTo>
                  <a:lnTo>
                    <a:pt x="142586" y="125712"/>
                  </a:lnTo>
                  <a:cubicBezTo>
                    <a:pt x="142586" y="125712"/>
                    <a:pt x="144274" y="125712"/>
                    <a:pt x="144274" y="125712"/>
                  </a:cubicBezTo>
                  <a:cubicBezTo>
                    <a:pt x="144274" y="125712"/>
                    <a:pt x="144274" y="125712"/>
                    <a:pt x="145961" y="127400"/>
                  </a:cubicBezTo>
                  <a:cubicBezTo>
                    <a:pt x="147649" y="129087"/>
                    <a:pt x="145961" y="129087"/>
                    <a:pt x="145961" y="129087"/>
                  </a:cubicBezTo>
                  <a:cubicBezTo>
                    <a:pt x="145961" y="130774"/>
                    <a:pt x="145961" y="130774"/>
                    <a:pt x="145961" y="132462"/>
                  </a:cubicBezTo>
                  <a:cubicBezTo>
                    <a:pt x="145961" y="134149"/>
                    <a:pt x="145961" y="135837"/>
                    <a:pt x="145961" y="135837"/>
                  </a:cubicBezTo>
                  <a:cubicBezTo>
                    <a:pt x="145961" y="137524"/>
                    <a:pt x="145961" y="137524"/>
                    <a:pt x="145961" y="137524"/>
                  </a:cubicBezTo>
                  <a:cubicBezTo>
                    <a:pt x="145961" y="137524"/>
                    <a:pt x="145961" y="139212"/>
                    <a:pt x="144274" y="139212"/>
                  </a:cubicBezTo>
                  <a:cubicBezTo>
                    <a:pt x="144274" y="139212"/>
                    <a:pt x="144274" y="139212"/>
                    <a:pt x="142586" y="139212"/>
                  </a:cubicBezTo>
                  <a:lnTo>
                    <a:pt x="90277" y="139212"/>
                  </a:lnTo>
                  <a:cubicBezTo>
                    <a:pt x="90277" y="139212"/>
                    <a:pt x="90277" y="139212"/>
                    <a:pt x="88589" y="139212"/>
                  </a:cubicBezTo>
                  <a:cubicBezTo>
                    <a:pt x="88589" y="139212"/>
                    <a:pt x="88589" y="139212"/>
                    <a:pt x="86902" y="137524"/>
                  </a:cubicBezTo>
                  <a:cubicBezTo>
                    <a:pt x="86902" y="137524"/>
                    <a:pt x="86902" y="135837"/>
                    <a:pt x="86902" y="135837"/>
                  </a:cubicBezTo>
                  <a:cubicBezTo>
                    <a:pt x="86902" y="134149"/>
                    <a:pt x="86902" y="134149"/>
                    <a:pt x="86902" y="132462"/>
                  </a:cubicBezTo>
                  <a:cubicBezTo>
                    <a:pt x="86902" y="130774"/>
                    <a:pt x="86902" y="129087"/>
                    <a:pt x="86902" y="129087"/>
                  </a:cubicBezTo>
                  <a:cubicBezTo>
                    <a:pt x="86902" y="127400"/>
                    <a:pt x="86902" y="127400"/>
                    <a:pt x="86902" y="127400"/>
                  </a:cubicBezTo>
                  <a:cubicBezTo>
                    <a:pt x="86902" y="127400"/>
                    <a:pt x="86902" y="125712"/>
                    <a:pt x="88589" y="125712"/>
                  </a:cubicBezTo>
                  <a:cubicBezTo>
                    <a:pt x="88589" y="125712"/>
                    <a:pt x="88589" y="125712"/>
                    <a:pt x="90277" y="125712"/>
                  </a:cubicBezTo>
                  <a:lnTo>
                    <a:pt x="108838" y="125712"/>
                  </a:lnTo>
                  <a:lnTo>
                    <a:pt x="108838" y="63278"/>
                  </a:lnTo>
                  <a:lnTo>
                    <a:pt x="93651" y="71715"/>
                  </a:lnTo>
                  <a:cubicBezTo>
                    <a:pt x="91964" y="71715"/>
                    <a:pt x="91964" y="73402"/>
                    <a:pt x="90277" y="73402"/>
                  </a:cubicBezTo>
                  <a:cubicBezTo>
                    <a:pt x="90277" y="73402"/>
                    <a:pt x="88589" y="73402"/>
                    <a:pt x="88589" y="73402"/>
                  </a:cubicBezTo>
                  <a:cubicBezTo>
                    <a:pt x="88589" y="73402"/>
                    <a:pt x="88589" y="71715"/>
                    <a:pt x="86902" y="71715"/>
                  </a:cubicBezTo>
                  <a:cubicBezTo>
                    <a:pt x="86902" y="70028"/>
                    <a:pt x="86902" y="70028"/>
                    <a:pt x="86902" y="66653"/>
                  </a:cubicBezTo>
                  <a:cubicBezTo>
                    <a:pt x="86902" y="64965"/>
                    <a:pt x="86902" y="63278"/>
                    <a:pt x="86902" y="63278"/>
                  </a:cubicBezTo>
                  <a:close/>
                  <a:moveTo>
                    <a:pt x="145961" y="243831"/>
                  </a:moveTo>
                  <a:cubicBezTo>
                    <a:pt x="144274" y="250581"/>
                    <a:pt x="142586" y="255643"/>
                    <a:pt x="139211" y="259018"/>
                  </a:cubicBezTo>
                  <a:cubicBezTo>
                    <a:pt x="135837" y="264080"/>
                    <a:pt x="132462" y="267455"/>
                    <a:pt x="129087" y="269142"/>
                  </a:cubicBezTo>
                  <a:cubicBezTo>
                    <a:pt x="124025" y="270830"/>
                    <a:pt x="118962" y="272517"/>
                    <a:pt x="112213" y="272517"/>
                  </a:cubicBezTo>
                  <a:cubicBezTo>
                    <a:pt x="105463" y="272517"/>
                    <a:pt x="100401" y="270830"/>
                    <a:pt x="95339" y="269142"/>
                  </a:cubicBezTo>
                  <a:cubicBezTo>
                    <a:pt x="90277" y="267455"/>
                    <a:pt x="86902" y="264080"/>
                    <a:pt x="85214" y="259018"/>
                  </a:cubicBezTo>
                  <a:cubicBezTo>
                    <a:pt x="83527" y="253956"/>
                    <a:pt x="80152" y="248893"/>
                    <a:pt x="80152" y="243831"/>
                  </a:cubicBezTo>
                  <a:cubicBezTo>
                    <a:pt x="78465" y="237081"/>
                    <a:pt x="78465" y="230332"/>
                    <a:pt x="78465" y="223582"/>
                  </a:cubicBezTo>
                  <a:cubicBezTo>
                    <a:pt x="78465" y="215145"/>
                    <a:pt x="78465" y="208396"/>
                    <a:pt x="80152" y="203333"/>
                  </a:cubicBezTo>
                  <a:cubicBezTo>
                    <a:pt x="81839" y="196584"/>
                    <a:pt x="83527" y="191521"/>
                    <a:pt x="86902" y="188147"/>
                  </a:cubicBezTo>
                  <a:cubicBezTo>
                    <a:pt x="90277" y="184772"/>
                    <a:pt x="93651" y="179709"/>
                    <a:pt x="97026" y="178022"/>
                  </a:cubicBezTo>
                  <a:cubicBezTo>
                    <a:pt x="102088" y="176335"/>
                    <a:pt x="107151" y="174647"/>
                    <a:pt x="113900" y="174647"/>
                  </a:cubicBezTo>
                  <a:cubicBezTo>
                    <a:pt x="120650" y="174647"/>
                    <a:pt x="125712" y="176335"/>
                    <a:pt x="130774" y="178022"/>
                  </a:cubicBezTo>
                  <a:cubicBezTo>
                    <a:pt x="135837" y="179709"/>
                    <a:pt x="139211" y="183084"/>
                    <a:pt x="140899" y="188147"/>
                  </a:cubicBezTo>
                  <a:cubicBezTo>
                    <a:pt x="142586" y="193209"/>
                    <a:pt x="145961" y="198271"/>
                    <a:pt x="145961" y="203333"/>
                  </a:cubicBezTo>
                  <a:cubicBezTo>
                    <a:pt x="147649" y="210083"/>
                    <a:pt x="147649" y="216833"/>
                    <a:pt x="147649" y="223582"/>
                  </a:cubicBezTo>
                  <a:cubicBezTo>
                    <a:pt x="147649" y="232019"/>
                    <a:pt x="147649" y="238769"/>
                    <a:pt x="145961" y="243831"/>
                  </a:cubicBezTo>
                  <a:close/>
                  <a:moveTo>
                    <a:pt x="221895" y="267455"/>
                  </a:moveTo>
                  <a:cubicBezTo>
                    <a:pt x="221895" y="269142"/>
                    <a:pt x="221895" y="269142"/>
                    <a:pt x="221895" y="269142"/>
                  </a:cubicBezTo>
                  <a:cubicBezTo>
                    <a:pt x="221895" y="269142"/>
                    <a:pt x="221895" y="270830"/>
                    <a:pt x="220207" y="270830"/>
                  </a:cubicBezTo>
                  <a:cubicBezTo>
                    <a:pt x="220207" y="270830"/>
                    <a:pt x="220207" y="270830"/>
                    <a:pt x="218520" y="270830"/>
                  </a:cubicBezTo>
                  <a:lnTo>
                    <a:pt x="166210" y="270830"/>
                  </a:lnTo>
                  <a:cubicBezTo>
                    <a:pt x="166210" y="270830"/>
                    <a:pt x="166210" y="270830"/>
                    <a:pt x="164523" y="270830"/>
                  </a:cubicBezTo>
                  <a:cubicBezTo>
                    <a:pt x="164523" y="270830"/>
                    <a:pt x="164523" y="270830"/>
                    <a:pt x="162835" y="269142"/>
                  </a:cubicBezTo>
                  <a:cubicBezTo>
                    <a:pt x="162835" y="269142"/>
                    <a:pt x="162835" y="267455"/>
                    <a:pt x="162835" y="267455"/>
                  </a:cubicBezTo>
                  <a:cubicBezTo>
                    <a:pt x="162835" y="265768"/>
                    <a:pt x="162835" y="265768"/>
                    <a:pt x="162835" y="264080"/>
                  </a:cubicBezTo>
                  <a:cubicBezTo>
                    <a:pt x="162835" y="262393"/>
                    <a:pt x="162835" y="260705"/>
                    <a:pt x="162835" y="260705"/>
                  </a:cubicBezTo>
                  <a:cubicBezTo>
                    <a:pt x="162835" y="259018"/>
                    <a:pt x="162835" y="259018"/>
                    <a:pt x="162835" y="259018"/>
                  </a:cubicBezTo>
                  <a:cubicBezTo>
                    <a:pt x="162835" y="259018"/>
                    <a:pt x="162835" y="257330"/>
                    <a:pt x="164523" y="257330"/>
                  </a:cubicBezTo>
                  <a:cubicBezTo>
                    <a:pt x="164523" y="257330"/>
                    <a:pt x="164523" y="257330"/>
                    <a:pt x="166210" y="257330"/>
                  </a:cubicBezTo>
                  <a:lnTo>
                    <a:pt x="184772" y="257330"/>
                  </a:lnTo>
                  <a:lnTo>
                    <a:pt x="184772" y="194896"/>
                  </a:lnTo>
                  <a:lnTo>
                    <a:pt x="169585" y="203333"/>
                  </a:lnTo>
                  <a:cubicBezTo>
                    <a:pt x="167897" y="203333"/>
                    <a:pt x="167897" y="205021"/>
                    <a:pt x="166210" y="205021"/>
                  </a:cubicBezTo>
                  <a:cubicBezTo>
                    <a:pt x="166210" y="205021"/>
                    <a:pt x="164523" y="205021"/>
                    <a:pt x="164523" y="205021"/>
                  </a:cubicBezTo>
                  <a:cubicBezTo>
                    <a:pt x="164523" y="205021"/>
                    <a:pt x="164523" y="203333"/>
                    <a:pt x="162835" y="203333"/>
                  </a:cubicBezTo>
                  <a:cubicBezTo>
                    <a:pt x="162835" y="201646"/>
                    <a:pt x="162835" y="201646"/>
                    <a:pt x="162835" y="198271"/>
                  </a:cubicBezTo>
                  <a:cubicBezTo>
                    <a:pt x="162835" y="196584"/>
                    <a:pt x="162835" y="196584"/>
                    <a:pt x="162835" y="194896"/>
                  </a:cubicBezTo>
                  <a:cubicBezTo>
                    <a:pt x="162835" y="194896"/>
                    <a:pt x="162835" y="193209"/>
                    <a:pt x="162835" y="193209"/>
                  </a:cubicBezTo>
                  <a:cubicBezTo>
                    <a:pt x="162835" y="193209"/>
                    <a:pt x="162835" y="191521"/>
                    <a:pt x="162835" y="191521"/>
                  </a:cubicBezTo>
                  <a:cubicBezTo>
                    <a:pt x="162835" y="191521"/>
                    <a:pt x="162835" y="191521"/>
                    <a:pt x="164523" y="189834"/>
                  </a:cubicBezTo>
                  <a:lnTo>
                    <a:pt x="184772" y="176335"/>
                  </a:lnTo>
                  <a:cubicBezTo>
                    <a:pt x="184772" y="176335"/>
                    <a:pt x="184772" y="176335"/>
                    <a:pt x="186459" y="176335"/>
                  </a:cubicBezTo>
                  <a:cubicBezTo>
                    <a:pt x="186459" y="176335"/>
                    <a:pt x="188146" y="176335"/>
                    <a:pt x="188146" y="176335"/>
                  </a:cubicBezTo>
                  <a:cubicBezTo>
                    <a:pt x="188146" y="176335"/>
                    <a:pt x="189834" y="176335"/>
                    <a:pt x="189834" y="176335"/>
                  </a:cubicBezTo>
                  <a:cubicBezTo>
                    <a:pt x="191521" y="176335"/>
                    <a:pt x="191521" y="176335"/>
                    <a:pt x="193209" y="176335"/>
                  </a:cubicBezTo>
                  <a:cubicBezTo>
                    <a:pt x="194896" y="176335"/>
                    <a:pt x="196583" y="176335"/>
                    <a:pt x="198271" y="176335"/>
                  </a:cubicBezTo>
                  <a:cubicBezTo>
                    <a:pt x="199958" y="176335"/>
                    <a:pt x="199958" y="176335"/>
                    <a:pt x="201646" y="176335"/>
                  </a:cubicBezTo>
                  <a:cubicBezTo>
                    <a:pt x="201646" y="176335"/>
                    <a:pt x="203333" y="176335"/>
                    <a:pt x="203333" y="176335"/>
                  </a:cubicBezTo>
                  <a:cubicBezTo>
                    <a:pt x="203333" y="176335"/>
                    <a:pt x="203333" y="176335"/>
                    <a:pt x="203333" y="178022"/>
                  </a:cubicBezTo>
                  <a:lnTo>
                    <a:pt x="203333" y="257330"/>
                  </a:lnTo>
                  <a:lnTo>
                    <a:pt x="218520" y="257330"/>
                  </a:lnTo>
                  <a:cubicBezTo>
                    <a:pt x="218520" y="257330"/>
                    <a:pt x="220207" y="257330"/>
                    <a:pt x="220207" y="257330"/>
                  </a:cubicBezTo>
                  <a:cubicBezTo>
                    <a:pt x="220207" y="257330"/>
                    <a:pt x="220207" y="257330"/>
                    <a:pt x="221895" y="259018"/>
                  </a:cubicBezTo>
                  <a:cubicBezTo>
                    <a:pt x="221895" y="259018"/>
                    <a:pt x="221895" y="260705"/>
                    <a:pt x="221895" y="260705"/>
                  </a:cubicBezTo>
                  <a:cubicBezTo>
                    <a:pt x="221895" y="262393"/>
                    <a:pt x="221895" y="262393"/>
                    <a:pt x="221895" y="264080"/>
                  </a:cubicBezTo>
                  <a:cubicBezTo>
                    <a:pt x="221895" y="265768"/>
                    <a:pt x="221895" y="267455"/>
                    <a:pt x="221895" y="267455"/>
                  </a:cubicBezTo>
                  <a:close/>
                  <a:moveTo>
                    <a:pt x="223582" y="112213"/>
                  </a:moveTo>
                  <a:cubicBezTo>
                    <a:pt x="221895" y="118963"/>
                    <a:pt x="220207" y="124025"/>
                    <a:pt x="216832" y="127400"/>
                  </a:cubicBezTo>
                  <a:cubicBezTo>
                    <a:pt x="213458" y="132462"/>
                    <a:pt x="210083" y="135837"/>
                    <a:pt x="206708" y="137524"/>
                  </a:cubicBezTo>
                  <a:cubicBezTo>
                    <a:pt x="201646" y="139212"/>
                    <a:pt x="196583" y="140899"/>
                    <a:pt x="189834" y="140899"/>
                  </a:cubicBezTo>
                  <a:cubicBezTo>
                    <a:pt x="183084" y="140899"/>
                    <a:pt x="178022" y="139212"/>
                    <a:pt x="172960" y="137524"/>
                  </a:cubicBezTo>
                  <a:cubicBezTo>
                    <a:pt x="167897" y="135837"/>
                    <a:pt x="164523" y="132462"/>
                    <a:pt x="162835" y="127400"/>
                  </a:cubicBezTo>
                  <a:cubicBezTo>
                    <a:pt x="161148" y="124025"/>
                    <a:pt x="157773" y="117275"/>
                    <a:pt x="157773" y="112213"/>
                  </a:cubicBezTo>
                  <a:cubicBezTo>
                    <a:pt x="157773" y="107151"/>
                    <a:pt x="156086" y="98714"/>
                    <a:pt x="156086" y="91964"/>
                  </a:cubicBezTo>
                  <a:cubicBezTo>
                    <a:pt x="156086" y="83527"/>
                    <a:pt x="156086" y="76777"/>
                    <a:pt x="157773" y="71715"/>
                  </a:cubicBezTo>
                  <a:cubicBezTo>
                    <a:pt x="159460" y="64965"/>
                    <a:pt x="161148" y="59903"/>
                    <a:pt x="164523" y="56528"/>
                  </a:cubicBezTo>
                  <a:cubicBezTo>
                    <a:pt x="167897" y="51466"/>
                    <a:pt x="171272" y="48091"/>
                    <a:pt x="174647" y="46404"/>
                  </a:cubicBezTo>
                  <a:cubicBezTo>
                    <a:pt x="179709" y="44716"/>
                    <a:pt x="184772" y="43029"/>
                    <a:pt x="191521" y="43029"/>
                  </a:cubicBezTo>
                  <a:cubicBezTo>
                    <a:pt x="198271" y="43029"/>
                    <a:pt x="203333" y="44716"/>
                    <a:pt x="208395" y="46404"/>
                  </a:cubicBezTo>
                  <a:cubicBezTo>
                    <a:pt x="213458" y="48091"/>
                    <a:pt x="216832" y="51466"/>
                    <a:pt x="218520" y="56528"/>
                  </a:cubicBezTo>
                  <a:cubicBezTo>
                    <a:pt x="220207" y="61591"/>
                    <a:pt x="223582" y="66653"/>
                    <a:pt x="223582" y="71715"/>
                  </a:cubicBezTo>
                  <a:cubicBezTo>
                    <a:pt x="225269" y="78465"/>
                    <a:pt x="225269" y="85214"/>
                    <a:pt x="225269" y="91964"/>
                  </a:cubicBezTo>
                  <a:cubicBezTo>
                    <a:pt x="225269" y="100401"/>
                    <a:pt x="223582" y="107151"/>
                    <a:pt x="223582" y="112213"/>
                  </a:cubicBezTo>
                  <a:close/>
                </a:path>
              </a:pathLst>
            </a:custGeom>
            <a:solidFill>
              <a:srgbClr val="0078D7"/>
            </a:solidFill>
            <a:ln w="9525" cap="flat">
              <a:noFill/>
              <a:prstDash val="solid"/>
              <a:miter/>
            </a:ln>
          </p:spPr>
          <p:txBody>
            <a:bodyPr rtlCol="0" anchor="ctr"/>
            <a:lstStyle/>
            <a:p>
              <a:endParaRPr lang="es-UY"/>
            </a:p>
          </p:txBody>
        </p:sp>
      </p:grpSp>
      <p:sp>
        <p:nvSpPr>
          <p:cNvPr id="69" name="CuadroTexto 68">
            <a:extLst>
              <a:ext uri="{FF2B5EF4-FFF2-40B4-BE49-F238E27FC236}">
                <a16:creationId xmlns:a16="http://schemas.microsoft.com/office/drawing/2014/main" id="{121B35D9-A190-4B2F-9A1E-E2B0C4075E89}"/>
              </a:ext>
            </a:extLst>
          </p:cNvPr>
          <p:cNvSpPr txBox="1"/>
          <p:nvPr/>
        </p:nvSpPr>
        <p:spPr>
          <a:xfrm>
            <a:off x="2538272" y="1956710"/>
            <a:ext cx="7115455" cy="461665"/>
          </a:xfrm>
          <a:prstGeom prst="rect">
            <a:avLst/>
          </a:prstGeom>
          <a:noFill/>
        </p:spPr>
        <p:txBody>
          <a:bodyPr wrap="square">
            <a:spAutoFit/>
          </a:bodyPr>
          <a:lstStyle/>
          <a:p>
            <a:r>
              <a:rPr lang="en-US" sz="2400" b="0" i="0" dirty="0">
                <a:solidFill>
                  <a:srgbClr val="000000"/>
                </a:solidFill>
                <a:effectLst/>
                <a:latin typeface="Segoe UI" panose="020B0502040204020203" pitchFamily="34" charset="0"/>
                <a:cs typeface="Segoe UI" panose="020B0502040204020203" pitchFamily="34" charset="0"/>
              </a:rPr>
              <a:t>Example of what can be done with Diagnostic </a:t>
            </a:r>
            <a:r>
              <a:rPr lang="en-US" sz="2400" dirty="0">
                <a:solidFill>
                  <a:srgbClr val="000000"/>
                </a:solidFill>
                <a:latin typeface="Segoe UI" panose="020B0502040204020203" pitchFamily="34" charset="0"/>
                <a:cs typeface="Segoe UI" panose="020B0502040204020203" pitchFamily="34" charset="0"/>
              </a:rPr>
              <a:t>L</a:t>
            </a:r>
            <a:r>
              <a:rPr lang="en-US" sz="2400" b="0" i="0" dirty="0">
                <a:solidFill>
                  <a:srgbClr val="000000"/>
                </a:solidFill>
                <a:effectLst/>
                <a:latin typeface="Segoe UI" panose="020B0502040204020203" pitchFamily="34" charset="0"/>
                <a:cs typeface="Segoe UI" panose="020B0502040204020203" pitchFamily="34" charset="0"/>
              </a:rPr>
              <a:t>ogs:</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935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E2C09-B351-4A51-A1FC-BAF3B119D767}"/>
              </a:ext>
            </a:extLst>
          </p:cNvPr>
          <p:cNvSpPr>
            <a:spLocks noGrp="1"/>
          </p:cNvSpPr>
          <p:nvPr>
            <p:ph type="title"/>
          </p:nvPr>
        </p:nvSpPr>
        <p:spPr/>
        <p:txBody>
          <a:bodyPr/>
          <a:lstStyle/>
          <a:p>
            <a:pPr algn="ctr"/>
            <a:r>
              <a:rPr lang="en-US" sz="4400" noProof="0" dirty="0">
                <a:effectLst/>
                <a:ea typeface="Calibri" panose="020F0502020204030204" pitchFamily="34" charset="0"/>
                <a:cs typeface="Times New Roman" panose="02020603050405020304" pitchFamily="18" charset="0"/>
              </a:rPr>
              <a:t>Implementing Log Analytics Workspace</a:t>
            </a:r>
            <a:br>
              <a:rPr lang="en-US" sz="4400" noProof="0" dirty="0">
                <a:effectLst/>
                <a:ea typeface="Calibri" panose="020F0502020204030204" pitchFamily="34" charset="0"/>
                <a:cs typeface="Times New Roman" panose="02020603050405020304" pitchFamily="18" charset="0"/>
              </a:rPr>
            </a:br>
            <a:endParaRPr lang="en-US" noProof="0" dirty="0"/>
          </a:p>
        </p:txBody>
      </p:sp>
      <p:sp>
        <p:nvSpPr>
          <p:cNvPr id="3" name="Marcador de contenido 2">
            <a:extLst>
              <a:ext uri="{FF2B5EF4-FFF2-40B4-BE49-F238E27FC236}">
                <a16:creationId xmlns:a16="http://schemas.microsoft.com/office/drawing/2014/main" id="{1FF8C462-6032-4699-B040-54E642E48B85}"/>
              </a:ext>
            </a:extLst>
          </p:cNvPr>
          <p:cNvSpPr>
            <a:spLocks noGrp="1"/>
          </p:cNvSpPr>
          <p:nvPr>
            <p:ph idx="1"/>
          </p:nvPr>
        </p:nvSpPr>
        <p:spPr>
          <a:xfrm>
            <a:off x="521837" y="1443353"/>
            <a:ext cx="4866967" cy="5270090"/>
          </a:xfrm>
        </p:spPr>
        <p:txBody>
          <a:bodyPr>
            <a:noAutofit/>
          </a:bodyPr>
          <a:lstStyle/>
          <a:p>
            <a:pPr marL="0" indent="0">
              <a:lnSpc>
                <a:spcPct val="120000"/>
              </a:lnSpc>
              <a:spcBef>
                <a:spcPts val="0"/>
              </a:spcBef>
              <a:spcAft>
                <a:spcPts val="1200"/>
              </a:spcAft>
              <a:buNone/>
            </a:pPr>
            <a:r>
              <a:rPr lang="en-US" sz="1600" b="0" i="0" noProof="0" dirty="0">
                <a:solidFill>
                  <a:srgbClr val="000000"/>
                </a:solidFill>
                <a:effectLst/>
              </a:rPr>
              <a:t>To get started with Log Analytics, users need to add a workspace.</a:t>
            </a:r>
          </a:p>
          <a:p>
            <a:pPr lvl="1">
              <a:lnSpc>
                <a:spcPct val="120000"/>
              </a:lnSpc>
              <a:spcBef>
                <a:spcPts val="1000"/>
              </a:spcBef>
            </a:pPr>
            <a:r>
              <a:rPr lang="en-US" sz="1600" b="0" i="0" noProof="0" dirty="0">
                <a:solidFill>
                  <a:srgbClr val="000000"/>
                </a:solidFill>
                <a:effectLst/>
              </a:rPr>
              <a:t>Provide a name for the new Log Analytics Workspace.</a:t>
            </a:r>
          </a:p>
          <a:p>
            <a:pPr lvl="1">
              <a:lnSpc>
                <a:spcPct val="120000"/>
              </a:lnSpc>
              <a:spcBef>
                <a:spcPts val="1000"/>
              </a:spcBef>
            </a:pPr>
            <a:r>
              <a:rPr lang="en-US" sz="1600" b="0" i="0" noProof="0" dirty="0">
                <a:solidFill>
                  <a:srgbClr val="000000"/>
                </a:solidFill>
                <a:effectLst/>
              </a:rPr>
              <a:t>Select a Subscription from the drop-down list.</a:t>
            </a:r>
          </a:p>
          <a:p>
            <a:pPr lvl="1">
              <a:lnSpc>
                <a:spcPct val="120000"/>
              </a:lnSpc>
              <a:spcBef>
                <a:spcPts val="1000"/>
              </a:spcBef>
            </a:pPr>
            <a:r>
              <a:rPr lang="en-US" sz="1600" b="0" i="0" noProof="0" dirty="0">
                <a:solidFill>
                  <a:srgbClr val="000000"/>
                </a:solidFill>
                <a:effectLst/>
              </a:rPr>
              <a:t>For Resource Group, select an existing resource group that contains one or more Azure Virtual </a:t>
            </a:r>
            <a:r>
              <a:rPr lang="en-US" sz="1600" dirty="0">
                <a:solidFill>
                  <a:srgbClr val="000000"/>
                </a:solidFill>
              </a:rPr>
              <a:t>M</a:t>
            </a:r>
            <a:r>
              <a:rPr lang="en-US" sz="1600" b="0" i="0" noProof="0" dirty="0" err="1">
                <a:solidFill>
                  <a:srgbClr val="000000"/>
                </a:solidFill>
                <a:effectLst/>
              </a:rPr>
              <a:t>achines</a:t>
            </a:r>
            <a:r>
              <a:rPr lang="en-US" sz="1600" b="0" i="0" noProof="0" dirty="0">
                <a:solidFill>
                  <a:srgbClr val="000000"/>
                </a:solidFill>
                <a:effectLst/>
              </a:rPr>
              <a:t>.</a:t>
            </a:r>
          </a:p>
          <a:p>
            <a:pPr lvl="1">
              <a:lnSpc>
                <a:spcPct val="120000"/>
              </a:lnSpc>
              <a:spcBef>
                <a:spcPts val="1000"/>
              </a:spcBef>
            </a:pPr>
            <a:r>
              <a:rPr lang="en-US" sz="1600" b="0" i="0" noProof="0" dirty="0">
                <a:solidFill>
                  <a:srgbClr val="000000"/>
                </a:solidFill>
                <a:effectLst/>
              </a:rPr>
              <a:t>Select the location </a:t>
            </a:r>
            <a:r>
              <a:rPr lang="en-US" sz="1600" dirty="0">
                <a:solidFill>
                  <a:srgbClr val="000000"/>
                </a:solidFill>
              </a:rPr>
              <a:t>that the use</a:t>
            </a:r>
            <a:r>
              <a:rPr lang="en-US" sz="1600" b="0" i="0" noProof="0" dirty="0">
                <a:solidFill>
                  <a:srgbClr val="000000"/>
                </a:solidFill>
                <a:effectLst/>
              </a:rPr>
              <a:t>r VMs are deployed to.</a:t>
            </a:r>
          </a:p>
          <a:p>
            <a:pPr lvl="1">
              <a:lnSpc>
                <a:spcPct val="120000"/>
              </a:lnSpc>
              <a:spcBef>
                <a:spcPts val="1000"/>
              </a:spcBef>
            </a:pPr>
            <a:r>
              <a:rPr lang="en-US" sz="1600" b="0" i="0" noProof="0" dirty="0">
                <a:solidFill>
                  <a:srgbClr val="000000"/>
                </a:solidFill>
                <a:effectLst/>
              </a:rPr>
              <a:t>The workspace will automatically use the Per GB pricing plan.</a:t>
            </a:r>
          </a:p>
          <a:p>
            <a:pPr marL="0" indent="0">
              <a:buNone/>
            </a:pPr>
            <a:endParaRPr lang="en-US" sz="1600" noProof="0" dirty="0"/>
          </a:p>
        </p:txBody>
      </p:sp>
      <p:pic>
        <p:nvPicPr>
          <p:cNvPr id="5" name="Imagen 4">
            <a:extLst>
              <a:ext uri="{FF2B5EF4-FFF2-40B4-BE49-F238E27FC236}">
                <a16:creationId xmlns:a16="http://schemas.microsoft.com/office/drawing/2014/main" id="{AFD526A2-C9C7-480B-8D96-5D02A4EC77BA}"/>
              </a:ext>
            </a:extLst>
          </p:cNvPr>
          <p:cNvPicPr>
            <a:picLocks noChangeAspect="1"/>
          </p:cNvPicPr>
          <p:nvPr/>
        </p:nvPicPr>
        <p:blipFill>
          <a:blip r:embed="rId2"/>
          <a:stretch>
            <a:fillRect/>
          </a:stretch>
        </p:blipFill>
        <p:spPr>
          <a:xfrm>
            <a:off x="6096000" y="2161836"/>
            <a:ext cx="5406363" cy="3346563"/>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28316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B34DB-3C01-4895-97C0-353FE0A9808A}"/>
              </a:ext>
            </a:extLst>
          </p:cNvPr>
          <p:cNvSpPr>
            <a:spLocks noGrp="1"/>
          </p:cNvSpPr>
          <p:nvPr>
            <p:ph type="title"/>
          </p:nvPr>
        </p:nvSpPr>
        <p:spPr/>
        <p:txBody>
          <a:bodyPr/>
          <a:lstStyle/>
          <a:p>
            <a:pPr algn="ctr"/>
            <a:r>
              <a:rPr lang="en-US" noProof="0" dirty="0"/>
              <a:t>Security Logs with Azure Monitor</a:t>
            </a:r>
          </a:p>
        </p:txBody>
      </p:sp>
      <p:sp>
        <p:nvSpPr>
          <p:cNvPr id="3" name="Content Placeholder 2">
            <a:extLst>
              <a:ext uri="{FF2B5EF4-FFF2-40B4-BE49-F238E27FC236}">
                <a16:creationId xmlns:a16="http://schemas.microsoft.com/office/drawing/2014/main" id="{C2746B13-7F4B-4308-B810-50A035B86A91}"/>
              </a:ext>
            </a:extLst>
          </p:cNvPr>
          <p:cNvSpPr>
            <a:spLocks noGrp="1"/>
          </p:cNvSpPr>
          <p:nvPr>
            <p:ph idx="1"/>
          </p:nvPr>
        </p:nvSpPr>
        <p:spPr>
          <a:xfrm>
            <a:off x="838200" y="1884510"/>
            <a:ext cx="4935071" cy="4351338"/>
          </a:xfrm>
        </p:spPr>
        <p:txBody>
          <a:bodyPr>
            <a:normAutofit/>
          </a:bodyPr>
          <a:lstStyle/>
          <a:p>
            <a:pPr>
              <a:lnSpc>
                <a:spcPct val="110000"/>
              </a:lnSpc>
            </a:pPr>
            <a:r>
              <a:rPr lang="en-US" sz="2200" noProof="0" dirty="0"/>
              <a:t>Management logs store, create, update, and delete actions.</a:t>
            </a:r>
          </a:p>
          <a:p>
            <a:pPr>
              <a:lnSpc>
                <a:spcPct val="110000"/>
              </a:lnSpc>
            </a:pPr>
            <a:r>
              <a:rPr lang="en-US" sz="2200" noProof="0" dirty="0"/>
              <a:t>Data plan logs store diagnostics about different resource types (such as system or security events from VMs).</a:t>
            </a:r>
          </a:p>
          <a:p>
            <a:pPr>
              <a:lnSpc>
                <a:spcPct val="110000"/>
              </a:lnSpc>
            </a:pPr>
            <a:r>
              <a:rPr lang="en-US" sz="2200" noProof="0" dirty="0"/>
              <a:t>Processed events store alert information from Azure Monitor, Security Center, or Azure Sentinel.</a:t>
            </a:r>
          </a:p>
        </p:txBody>
      </p:sp>
      <p:pic>
        <p:nvPicPr>
          <p:cNvPr id="5" name="Picture 4">
            <a:extLst>
              <a:ext uri="{FF2B5EF4-FFF2-40B4-BE49-F238E27FC236}">
                <a16:creationId xmlns:a16="http://schemas.microsoft.com/office/drawing/2014/main" id="{6C45C42D-65FA-4245-9203-61AE863C723F}"/>
              </a:ext>
            </a:extLst>
          </p:cNvPr>
          <p:cNvPicPr>
            <a:picLocks noChangeAspect="1"/>
          </p:cNvPicPr>
          <p:nvPr/>
        </p:nvPicPr>
        <p:blipFill>
          <a:blip r:embed="rId2"/>
          <a:stretch>
            <a:fillRect/>
          </a:stretch>
        </p:blipFill>
        <p:spPr>
          <a:xfrm>
            <a:off x="5773271" y="1966351"/>
            <a:ext cx="6376993" cy="3224627"/>
          </a:xfrm>
          <a:prstGeom prst="rect">
            <a:avLst/>
          </a:prstGeom>
        </p:spPr>
      </p:pic>
    </p:spTree>
    <p:extLst>
      <p:ext uri="{BB962C8B-B14F-4D97-AF65-F5344CB8AC3E}">
        <p14:creationId xmlns:p14="http://schemas.microsoft.com/office/powerpoint/2010/main" val="39522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6A51-59EF-402E-9485-B48ADBBDB3FC}"/>
              </a:ext>
            </a:extLst>
          </p:cNvPr>
          <p:cNvSpPr>
            <a:spLocks noGrp="1"/>
          </p:cNvSpPr>
          <p:nvPr>
            <p:ph type="title"/>
          </p:nvPr>
        </p:nvSpPr>
        <p:spPr/>
        <p:txBody>
          <a:bodyPr/>
          <a:lstStyle/>
          <a:p>
            <a:pPr algn="ctr"/>
            <a:r>
              <a:rPr lang="en-US" noProof="0" dirty="0"/>
              <a:t>Diagnostic Logging and Log </a:t>
            </a:r>
            <a:r>
              <a:rPr lang="en-US" dirty="0"/>
              <a:t>R</a:t>
            </a:r>
            <a:r>
              <a:rPr lang="en-US" noProof="0" dirty="0" err="1"/>
              <a:t>etention</a:t>
            </a:r>
            <a:endParaRPr lang="en-US" noProof="0" dirty="0"/>
          </a:p>
        </p:txBody>
      </p:sp>
      <p:pic>
        <p:nvPicPr>
          <p:cNvPr id="5" name="Content Placeholder 4">
            <a:extLst>
              <a:ext uri="{FF2B5EF4-FFF2-40B4-BE49-F238E27FC236}">
                <a16:creationId xmlns:a16="http://schemas.microsoft.com/office/drawing/2014/main" id="{679E4970-7E4D-4D7F-910E-8BB67E4CAE48}"/>
              </a:ext>
            </a:extLst>
          </p:cNvPr>
          <p:cNvPicPr>
            <a:picLocks noGrp="1" noChangeAspect="1"/>
          </p:cNvPicPr>
          <p:nvPr>
            <p:ph idx="1"/>
          </p:nvPr>
        </p:nvPicPr>
        <p:blipFill>
          <a:blip r:embed="rId2"/>
          <a:stretch>
            <a:fillRect/>
          </a:stretch>
        </p:blipFill>
        <p:spPr>
          <a:xfrm>
            <a:off x="7334250" y="2564679"/>
            <a:ext cx="4019550" cy="2924175"/>
          </a:xfrm>
        </p:spPr>
      </p:pic>
      <p:sp>
        <p:nvSpPr>
          <p:cNvPr id="3" name="TextBox 2">
            <a:extLst>
              <a:ext uri="{FF2B5EF4-FFF2-40B4-BE49-F238E27FC236}">
                <a16:creationId xmlns:a16="http://schemas.microsoft.com/office/drawing/2014/main" id="{FCCA6357-7448-4006-9C19-365B409DD57B}"/>
              </a:ext>
            </a:extLst>
          </p:cNvPr>
          <p:cNvSpPr txBox="1"/>
          <p:nvPr/>
        </p:nvSpPr>
        <p:spPr>
          <a:xfrm>
            <a:off x="771087" y="2095469"/>
            <a:ext cx="5809343" cy="3862596"/>
          </a:xfrm>
          <a:prstGeom prst="rect">
            <a:avLst/>
          </a:prstGeom>
          <a:noFill/>
        </p:spPr>
        <p:txBody>
          <a:bodyPr wrap="square" rtlCol="0">
            <a:spAutoFit/>
          </a:bodyPr>
          <a:lstStyle/>
          <a:p>
            <a:pPr marL="285750" indent="-285750">
              <a:spcBef>
                <a:spcPts val="1000"/>
              </a:spcBef>
              <a:buFont typeface="Arial" panose="020B0604020202020204" pitchFamily="34" charset="0"/>
              <a:buChar char="•"/>
            </a:pPr>
            <a:r>
              <a:rPr lang="es-MX" sz="2000" dirty="0">
                <a:latin typeface="Segoe UI" panose="020B0502040204020203" pitchFamily="34" charset="0"/>
                <a:cs typeface="Segoe UI" panose="020B0502040204020203" pitchFamily="34" charset="0"/>
              </a:rPr>
              <a:t>Many Azure </a:t>
            </a:r>
            <a:r>
              <a:rPr lang="es-MX" sz="2000" dirty="0" err="1">
                <a:latin typeface="Segoe UI" panose="020B0502040204020203" pitchFamily="34" charset="0"/>
                <a:cs typeface="Segoe UI" panose="020B0502040204020203" pitchFamily="34" charset="0"/>
              </a:rPr>
              <a:t>resources</a:t>
            </a:r>
            <a:r>
              <a:rPr lang="es-MX" sz="2000" dirty="0">
                <a:latin typeface="Segoe UI" panose="020B0502040204020203" pitchFamily="34" charset="0"/>
                <a:cs typeface="Segoe UI" panose="020B0502040204020203" pitchFamily="34" charset="0"/>
              </a:rPr>
              <a:t> can generate </a:t>
            </a:r>
            <a:r>
              <a:rPr lang="es-MX" sz="2000" dirty="0" err="1">
                <a:latin typeface="Segoe UI" panose="020B0502040204020203" pitchFamily="34" charset="0"/>
                <a:cs typeface="Segoe UI" panose="020B0502040204020203" pitchFamily="34" charset="0"/>
              </a:rPr>
              <a:t>diagnostic</a:t>
            </a:r>
            <a:r>
              <a:rPr lang="es-MX" sz="2000" dirty="0">
                <a:latin typeface="Segoe UI" panose="020B0502040204020203" pitchFamily="34" charset="0"/>
                <a:cs typeface="Segoe UI" panose="020B0502040204020203" pitchFamily="34" charset="0"/>
              </a:rPr>
              <a:t> logs (</a:t>
            </a:r>
            <a:r>
              <a:rPr lang="es-MX" sz="2000" dirty="0" err="1">
                <a:latin typeface="Segoe UI" panose="020B0502040204020203" pitchFamily="34" charset="0"/>
                <a:cs typeface="Segoe UI" panose="020B0502040204020203" pitchFamily="34" charset="0"/>
              </a:rPr>
              <a:t>optional</a:t>
            </a:r>
            <a:r>
              <a:rPr lang="es-MX" sz="2000" dirty="0">
                <a:latin typeface="Segoe UI" panose="020B0502040204020203" pitchFamily="34" charset="0"/>
                <a:cs typeface="Segoe UI" panose="020B0502040204020203" pitchFamily="34" charset="0"/>
              </a:rPr>
              <a:t>).</a:t>
            </a:r>
          </a:p>
          <a:p>
            <a:pPr marL="285750" indent="-285750">
              <a:spcBef>
                <a:spcPts val="1000"/>
              </a:spcBef>
              <a:buFont typeface="Arial" panose="020B0604020202020204" pitchFamily="34" charset="0"/>
              <a:buChar char="•"/>
            </a:pPr>
            <a:r>
              <a:rPr lang="es-MX" sz="2000" dirty="0">
                <a:latin typeface="Segoe UI" panose="020B0502040204020203" pitchFamily="34" charset="0"/>
                <a:cs typeface="Segoe UI" panose="020B0502040204020203" pitchFamily="34" charset="0"/>
              </a:rPr>
              <a:t>A destination is required for those logs for log retention.</a:t>
            </a:r>
          </a:p>
          <a:p>
            <a:pPr marL="285750" indent="-285750">
              <a:spcBef>
                <a:spcPts val="1000"/>
              </a:spcBef>
              <a:buFont typeface="Arial" panose="020B0604020202020204" pitchFamily="34" charset="0"/>
              <a:buChar char="•"/>
            </a:pPr>
            <a:r>
              <a:rPr lang="es-MX" sz="2000" dirty="0">
                <a:latin typeface="Segoe UI" panose="020B0502040204020203" pitchFamily="34" charset="0"/>
                <a:cs typeface="Segoe UI" panose="020B0502040204020203" pitchFamily="34" charset="0"/>
              </a:rPr>
              <a:t>Storage Account, Log Analytics Workspace (for the analytics </a:t>
            </a:r>
            <a:r>
              <a:rPr lang="es-MX" sz="2000" dirty="0" err="1">
                <a:latin typeface="Segoe UI" panose="020B0502040204020203" pitchFamily="34" charset="0"/>
                <a:cs typeface="Segoe UI" panose="020B0502040204020203" pitchFamily="34" charset="0"/>
              </a:rPr>
              <a:t>service</a:t>
            </a:r>
            <a:r>
              <a:rPr lang="es-MX" sz="2000" dirty="0">
                <a:latin typeface="Segoe UI" panose="020B0502040204020203" pitchFamily="34" charset="0"/>
                <a:cs typeface="Segoe UI" panose="020B0502040204020203" pitchFamily="34" charset="0"/>
              </a:rPr>
              <a:t>), and Event Hub (for streaming logs outside Azure)</a:t>
            </a:r>
          </a:p>
          <a:p>
            <a:pPr marL="285750" indent="-285750">
              <a:spcBef>
                <a:spcPts val="1000"/>
              </a:spcBef>
              <a:buFont typeface="Arial" panose="020B0604020202020204" pitchFamily="34" charset="0"/>
              <a:buChar char="•"/>
            </a:pPr>
            <a:r>
              <a:rPr lang="es-MX" sz="2000" dirty="0" err="1">
                <a:latin typeface="Segoe UI" panose="020B0502040204020203" pitchFamily="34" charset="0"/>
                <a:cs typeface="Segoe UI" panose="020B0502040204020203" pitchFamily="34" charset="0"/>
              </a:rPr>
              <a:t>Users</a:t>
            </a:r>
            <a:r>
              <a:rPr lang="es-MX" sz="2000" dirty="0">
                <a:latin typeface="Segoe UI" panose="020B0502040204020203" pitchFamily="34" charset="0"/>
                <a:cs typeface="Segoe UI" panose="020B0502040204020203" pitchFamily="34" charset="0"/>
              </a:rPr>
              <a:t> can use </a:t>
            </a:r>
            <a:r>
              <a:rPr lang="es-MX" sz="2000" dirty="0" err="1">
                <a:latin typeface="Segoe UI" panose="020B0502040204020203" pitchFamily="34" charset="0"/>
                <a:cs typeface="Segoe UI" panose="020B0502040204020203" pitchFamily="34" charset="0"/>
              </a:rPr>
              <a:t>the</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destination</a:t>
            </a:r>
            <a:r>
              <a:rPr lang="es-MX" sz="2000" dirty="0">
                <a:latin typeface="Segoe UI" panose="020B0502040204020203" pitchFamily="34" charset="0"/>
                <a:cs typeface="Segoe UI" panose="020B0502040204020203" pitchFamily="34" charset="0"/>
              </a:rPr>
              <a:t> resources configuration to set the desired log </a:t>
            </a:r>
            <a:r>
              <a:rPr lang="es-MX" sz="2000" dirty="0" err="1">
                <a:latin typeface="Segoe UI" panose="020B0502040204020203" pitchFamily="34" charset="0"/>
                <a:cs typeface="Segoe UI" panose="020B0502040204020203" pitchFamily="34" charset="0"/>
              </a:rPr>
              <a:t>retention</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policy</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by</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using</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any</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of</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the</a:t>
            </a:r>
            <a:r>
              <a:rPr lang="es-MX" sz="2000" dirty="0">
                <a:latin typeface="Segoe UI" panose="020B0502040204020203" pitchFamily="34" charset="0"/>
                <a:cs typeface="Segoe UI" panose="020B0502040204020203" pitchFamily="34" charset="0"/>
              </a:rPr>
              <a:t> </a:t>
            </a:r>
            <a:r>
              <a:rPr lang="es-MX" sz="2000" dirty="0" err="1">
                <a:latin typeface="Segoe UI" panose="020B0502040204020203" pitchFamily="34" charset="0"/>
                <a:cs typeface="Segoe UI" panose="020B0502040204020203" pitchFamily="34" charset="0"/>
              </a:rPr>
              <a:t>destinations</a:t>
            </a:r>
            <a:r>
              <a:rPr lang="es-MX" sz="2000" dirty="0">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97648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8CA851-0997-4F1A-BAC4-8F88DEDF450C}"/>
              </a:ext>
            </a:extLst>
          </p:cNvPr>
          <p:cNvSpPr>
            <a:spLocks noGrp="1"/>
          </p:cNvSpPr>
          <p:nvPr>
            <p:ph type="title"/>
          </p:nvPr>
        </p:nvSpPr>
        <p:spPr/>
        <p:txBody>
          <a:bodyPr/>
          <a:lstStyle/>
          <a:p>
            <a:pPr algn="ctr"/>
            <a:r>
              <a:rPr lang="en-US" noProof="0" dirty="0"/>
              <a:t>Configure Diagnostics </a:t>
            </a:r>
            <a:r>
              <a:rPr lang="en-US" dirty="0"/>
              <a:t>S</a:t>
            </a:r>
            <a:r>
              <a:rPr lang="en-US" noProof="0" dirty="0" err="1"/>
              <a:t>ettings</a:t>
            </a:r>
            <a:br>
              <a:rPr lang="en-US" noProof="0" dirty="0"/>
            </a:br>
            <a:endParaRPr lang="en-US" noProof="0" dirty="0"/>
          </a:p>
        </p:txBody>
      </p:sp>
      <p:pic>
        <p:nvPicPr>
          <p:cNvPr id="5" name="Marcador de contenido 4">
            <a:extLst>
              <a:ext uri="{FF2B5EF4-FFF2-40B4-BE49-F238E27FC236}">
                <a16:creationId xmlns:a16="http://schemas.microsoft.com/office/drawing/2014/main" id="{F0C6D6C8-73EC-43C4-83BE-FA4E97AE897B}"/>
              </a:ext>
            </a:extLst>
          </p:cNvPr>
          <p:cNvPicPr>
            <a:picLocks noGrp="1" noChangeAspect="1"/>
          </p:cNvPicPr>
          <p:nvPr>
            <p:ph idx="1"/>
          </p:nvPr>
        </p:nvPicPr>
        <p:blipFill rotWithShape="1">
          <a:blip r:embed="rId2"/>
          <a:srcRect l="13076" t="11825"/>
          <a:stretch/>
        </p:blipFill>
        <p:spPr>
          <a:xfrm>
            <a:off x="6022283" y="1842885"/>
            <a:ext cx="5672509" cy="363845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CuadroTexto 6">
            <a:extLst>
              <a:ext uri="{FF2B5EF4-FFF2-40B4-BE49-F238E27FC236}">
                <a16:creationId xmlns:a16="http://schemas.microsoft.com/office/drawing/2014/main" id="{E8E60088-7AC2-41E0-B353-E0D11725B801}"/>
              </a:ext>
            </a:extLst>
          </p:cNvPr>
          <p:cNvSpPr txBox="1"/>
          <p:nvPr/>
        </p:nvSpPr>
        <p:spPr>
          <a:xfrm>
            <a:off x="838200" y="1487159"/>
            <a:ext cx="4706258" cy="4349909"/>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2000" b="0" i="0" dirty="0">
                <a:solidFill>
                  <a:srgbClr val="323130"/>
                </a:solidFill>
                <a:effectLst/>
                <a:latin typeface="Segoe UI" panose="020B0502040204020203" pitchFamily="34" charset="0"/>
                <a:cs typeface="Segoe UI" panose="020B0502040204020203" pitchFamily="34" charset="0"/>
              </a:rPr>
              <a:t>Azure Monitoring collects host-level metrics - like CPU utilization, disk and network usage - for all Virtual </a:t>
            </a:r>
            <a:r>
              <a:rPr lang="en-US" sz="2000" dirty="0">
                <a:solidFill>
                  <a:srgbClr val="323130"/>
                </a:solidFill>
                <a:latin typeface="Segoe UI" panose="020B0502040204020203" pitchFamily="34" charset="0"/>
                <a:cs typeface="Segoe UI" panose="020B0502040204020203" pitchFamily="34" charset="0"/>
              </a:rPr>
              <a:t>M</a:t>
            </a:r>
            <a:r>
              <a:rPr lang="en-US" sz="2000" b="0" i="0" dirty="0">
                <a:solidFill>
                  <a:srgbClr val="323130"/>
                </a:solidFill>
                <a:effectLst/>
                <a:latin typeface="Segoe UI" panose="020B0502040204020203" pitchFamily="34" charset="0"/>
                <a:cs typeface="Segoe UI" panose="020B0502040204020203" pitchFamily="34" charset="0"/>
              </a:rPr>
              <a:t>achines without any additional software. </a:t>
            </a:r>
          </a:p>
          <a:p>
            <a:pPr marL="285750" indent="-285750">
              <a:spcBef>
                <a:spcPts val="1000"/>
              </a:spcBef>
              <a:buFont typeface="Arial" panose="020B0604020202020204" pitchFamily="34" charset="0"/>
              <a:buChar char="•"/>
            </a:pPr>
            <a:r>
              <a:rPr lang="en-US" sz="2000" dirty="0">
                <a:solidFill>
                  <a:srgbClr val="323130"/>
                </a:solidFill>
                <a:latin typeface="Segoe UI" panose="020B0502040204020203" pitchFamily="34" charset="0"/>
                <a:cs typeface="Segoe UI" panose="020B0502040204020203" pitchFamily="34" charset="0"/>
              </a:rPr>
              <a:t>Users</a:t>
            </a:r>
            <a:r>
              <a:rPr lang="en-US" sz="2000" b="0" i="0" dirty="0">
                <a:solidFill>
                  <a:srgbClr val="323130"/>
                </a:solidFill>
                <a:effectLst/>
                <a:latin typeface="Segoe UI" panose="020B0502040204020203" pitchFamily="34" charset="0"/>
                <a:cs typeface="Segoe UI" panose="020B0502040204020203" pitchFamily="34" charset="0"/>
              </a:rPr>
              <a:t> can collect guest-level metrics, logs, and other diagnostic data by using the Azure Diagnostics Agent to gain more insight into this Virtual </a:t>
            </a:r>
            <a:r>
              <a:rPr lang="en-US" sz="2000" dirty="0">
                <a:solidFill>
                  <a:srgbClr val="323130"/>
                </a:solidFill>
                <a:latin typeface="Segoe UI" panose="020B0502040204020203" pitchFamily="34" charset="0"/>
                <a:cs typeface="Segoe UI" panose="020B0502040204020203" pitchFamily="34" charset="0"/>
              </a:rPr>
              <a:t>M</a:t>
            </a:r>
            <a:r>
              <a:rPr lang="en-US" sz="2000" b="0" i="0" dirty="0">
                <a:solidFill>
                  <a:srgbClr val="323130"/>
                </a:solidFill>
                <a:effectLst/>
                <a:latin typeface="Segoe UI" panose="020B0502040204020203" pitchFamily="34" charset="0"/>
                <a:cs typeface="Segoe UI" panose="020B0502040204020203" pitchFamily="34" charset="0"/>
              </a:rPr>
              <a:t>achine.</a:t>
            </a:r>
          </a:p>
          <a:p>
            <a:pPr marL="285750" indent="-285750">
              <a:spcBef>
                <a:spcPts val="1000"/>
              </a:spcBef>
              <a:buFont typeface="Arial" panose="020B0604020202020204" pitchFamily="34" charset="0"/>
              <a:buChar char="•"/>
            </a:pPr>
            <a:r>
              <a:rPr lang="en-US" sz="2000" dirty="0">
                <a:solidFill>
                  <a:srgbClr val="323130"/>
                </a:solidFill>
                <a:latin typeface="Segoe UI" panose="020B0502040204020203" pitchFamily="34" charset="0"/>
                <a:cs typeface="Segoe UI" panose="020B0502040204020203" pitchFamily="34" charset="0"/>
              </a:rPr>
              <a:t>Users</a:t>
            </a:r>
            <a:r>
              <a:rPr lang="en-US" sz="2000" b="0" i="0" dirty="0">
                <a:solidFill>
                  <a:srgbClr val="323130"/>
                </a:solidFill>
                <a:effectLst/>
                <a:latin typeface="Segoe UI" panose="020B0502040204020203" pitchFamily="34" charset="0"/>
                <a:cs typeface="Segoe UI" panose="020B0502040204020203" pitchFamily="34" charset="0"/>
              </a:rPr>
              <a:t> can also send diagnostic data to other services like Application Insights.</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5618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6A9D69-C570-413D-AAC6-48A05FF35E36}"/>
              </a:ext>
            </a:extLst>
          </p:cNvPr>
          <p:cNvSpPr>
            <a:spLocks noGrp="1"/>
          </p:cNvSpPr>
          <p:nvPr>
            <p:ph type="title"/>
          </p:nvPr>
        </p:nvSpPr>
        <p:spPr/>
        <p:txBody>
          <a:bodyPr/>
          <a:lstStyle/>
          <a:p>
            <a:pPr algn="ctr"/>
            <a:r>
              <a:rPr lang="en-US" noProof="0" dirty="0"/>
              <a:t>Query and Analyze </a:t>
            </a:r>
            <a:r>
              <a:rPr lang="en-US" dirty="0"/>
              <a:t>L</a:t>
            </a:r>
            <a:r>
              <a:rPr lang="en-US" noProof="0" dirty="0" err="1"/>
              <a:t>ogs</a:t>
            </a:r>
            <a:br>
              <a:rPr lang="en-US" noProof="0" dirty="0"/>
            </a:br>
            <a:endParaRPr lang="en-US" noProof="0" dirty="0"/>
          </a:p>
        </p:txBody>
      </p:sp>
      <p:sp>
        <p:nvSpPr>
          <p:cNvPr id="3" name="Marcador de contenido 2">
            <a:extLst>
              <a:ext uri="{FF2B5EF4-FFF2-40B4-BE49-F238E27FC236}">
                <a16:creationId xmlns:a16="http://schemas.microsoft.com/office/drawing/2014/main" id="{68F651B1-5A73-4381-92EC-5489707E7B40}"/>
              </a:ext>
            </a:extLst>
          </p:cNvPr>
          <p:cNvSpPr>
            <a:spLocks noGrp="1"/>
          </p:cNvSpPr>
          <p:nvPr>
            <p:ph idx="1"/>
          </p:nvPr>
        </p:nvSpPr>
        <p:spPr>
          <a:xfrm>
            <a:off x="1109885" y="1389790"/>
            <a:ext cx="9972230" cy="2819353"/>
          </a:xfrm>
        </p:spPr>
        <p:txBody>
          <a:bodyPr>
            <a:noAutofit/>
          </a:bodyPr>
          <a:lstStyle/>
          <a:p>
            <a:pPr marL="0" indent="0">
              <a:lnSpc>
                <a:spcPct val="110000"/>
              </a:lnSpc>
              <a:spcBef>
                <a:spcPts val="0"/>
              </a:spcBef>
              <a:spcAft>
                <a:spcPts val="1200"/>
              </a:spcAft>
              <a:buNone/>
            </a:pPr>
            <a:r>
              <a:rPr lang="en-US" sz="2400" b="1" i="0" noProof="0" dirty="0">
                <a:solidFill>
                  <a:srgbClr val="008AD7"/>
                </a:solidFill>
                <a:effectLst/>
              </a:rPr>
              <a:t>Log Analytics Querying</a:t>
            </a:r>
          </a:p>
          <a:p>
            <a:pPr lvl="1">
              <a:lnSpc>
                <a:spcPct val="100000"/>
              </a:lnSpc>
              <a:spcBef>
                <a:spcPts val="1000"/>
              </a:spcBef>
            </a:pPr>
            <a:r>
              <a:rPr lang="en-US" sz="2200" b="0" i="0" noProof="0" dirty="0">
                <a:solidFill>
                  <a:srgbClr val="000000"/>
                </a:solidFill>
                <a:effectLst/>
              </a:rPr>
              <a:t>Provides a query syntax to quickly retrieve and consolidate data in the repository. </a:t>
            </a:r>
          </a:p>
          <a:p>
            <a:pPr lvl="1">
              <a:lnSpc>
                <a:spcPct val="100000"/>
              </a:lnSpc>
              <a:spcBef>
                <a:spcPts val="1000"/>
              </a:spcBef>
            </a:pPr>
            <a:r>
              <a:rPr lang="en-US" sz="2200" b="0" i="0" noProof="0" dirty="0">
                <a:solidFill>
                  <a:srgbClr val="000000"/>
                </a:solidFill>
                <a:effectLst/>
              </a:rPr>
              <a:t>Create and save Log Searches to directly analyze data in the portal or have log searches run automatically to create an alert if the results of the query indicate an important condition.</a:t>
            </a:r>
            <a:endParaRPr lang="en-US" sz="2200" noProof="0" dirty="0"/>
          </a:p>
        </p:txBody>
      </p:sp>
      <p:pic>
        <p:nvPicPr>
          <p:cNvPr id="5" name="Imagen 4">
            <a:extLst>
              <a:ext uri="{FF2B5EF4-FFF2-40B4-BE49-F238E27FC236}">
                <a16:creationId xmlns:a16="http://schemas.microsoft.com/office/drawing/2014/main" id="{708359D3-1AED-47F5-BC7C-22753E3E8094}"/>
              </a:ext>
            </a:extLst>
          </p:cNvPr>
          <p:cNvPicPr>
            <a:picLocks noChangeAspect="1"/>
          </p:cNvPicPr>
          <p:nvPr/>
        </p:nvPicPr>
        <p:blipFill>
          <a:blip r:embed="rId2"/>
          <a:stretch>
            <a:fillRect/>
          </a:stretch>
        </p:blipFill>
        <p:spPr>
          <a:xfrm>
            <a:off x="1895611" y="4478328"/>
            <a:ext cx="8568558" cy="15109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133955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CB418-A276-46C5-BAE5-5B06ADC15553}"/>
              </a:ext>
            </a:extLst>
          </p:cNvPr>
          <p:cNvSpPr>
            <a:spLocks noGrp="1"/>
          </p:cNvSpPr>
          <p:nvPr>
            <p:ph type="title"/>
          </p:nvPr>
        </p:nvSpPr>
        <p:spPr>
          <a:xfrm>
            <a:off x="945205" y="134225"/>
            <a:ext cx="10515600" cy="2273416"/>
          </a:xfrm>
        </p:spPr>
        <p:txBody>
          <a:bodyPr>
            <a:normAutofit/>
          </a:bodyPr>
          <a:lstStyle/>
          <a:p>
            <a:r>
              <a:rPr lang="en-US" dirty="0"/>
              <a:t>Lesson 1 – Monitoring the Resources</a:t>
            </a:r>
          </a:p>
        </p:txBody>
      </p:sp>
    </p:spTree>
    <p:extLst>
      <p:ext uri="{BB962C8B-B14F-4D97-AF65-F5344CB8AC3E}">
        <p14:creationId xmlns:p14="http://schemas.microsoft.com/office/powerpoint/2010/main" val="1577920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50EC-F086-4D6C-A671-4296679D427F}"/>
              </a:ext>
            </a:extLst>
          </p:cNvPr>
          <p:cNvSpPr>
            <a:spLocks noGrp="1"/>
          </p:cNvSpPr>
          <p:nvPr>
            <p:ph type="title"/>
          </p:nvPr>
        </p:nvSpPr>
        <p:spPr>
          <a:xfrm>
            <a:off x="0" y="333756"/>
            <a:ext cx="12192000" cy="1714911"/>
          </a:xfrm>
        </p:spPr>
        <p:txBody>
          <a:bodyPr>
            <a:normAutofit/>
          </a:bodyPr>
          <a:lstStyle/>
          <a:p>
            <a:r>
              <a:rPr lang="en-US" dirty="0"/>
              <a:t>Lesson 2 – Back Up &amp; Recovery</a:t>
            </a:r>
          </a:p>
        </p:txBody>
      </p:sp>
    </p:spTree>
    <p:extLst>
      <p:ext uri="{BB962C8B-B14F-4D97-AF65-F5344CB8AC3E}">
        <p14:creationId xmlns:p14="http://schemas.microsoft.com/office/powerpoint/2010/main" val="2100024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FB5638-5CCC-4D34-B93D-FF45D4257D81}"/>
              </a:ext>
            </a:extLst>
          </p:cNvPr>
          <p:cNvSpPr>
            <a:spLocks noGrp="1"/>
          </p:cNvSpPr>
          <p:nvPr>
            <p:ph type="title"/>
          </p:nvPr>
        </p:nvSpPr>
        <p:spPr/>
        <p:txBody>
          <a:bodyPr/>
          <a:lstStyle/>
          <a:p>
            <a:pPr algn="ctr"/>
            <a:r>
              <a:rPr lang="en-US" noProof="0" dirty="0"/>
              <a:t>Back Up and Recovery</a:t>
            </a:r>
          </a:p>
        </p:txBody>
      </p:sp>
      <p:sp>
        <p:nvSpPr>
          <p:cNvPr id="3" name="Marcador de contenido 2">
            <a:extLst>
              <a:ext uri="{FF2B5EF4-FFF2-40B4-BE49-F238E27FC236}">
                <a16:creationId xmlns:a16="http://schemas.microsoft.com/office/drawing/2014/main" id="{E85BE148-CAE3-445D-A527-A20E6E63C1CC}"/>
              </a:ext>
            </a:extLst>
          </p:cNvPr>
          <p:cNvSpPr>
            <a:spLocks noGrp="1"/>
          </p:cNvSpPr>
          <p:nvPr>
            <p:ph idx="1"/>
          </p:nvPr>
        </p:nvSpPr>
        <p:spPr>
          <a:xfrm>
            <a:off x="923658" y="1690688"/>
            <a:ext cx="4830028" cy="4411464"/>
          </a:xfrm>
        </p:spPr>
        <p:style>
          <a:lnRef idx="2">
            <a:schemeClr val="accent5"/>
          </a:lnRef>
          <a:fillRef idx="1">
            <a:schemeClr val="lt1"/>
          </a:fillRef>
          <a:effectRef idx="0">
            <a:schemeClr val="accent5"/>
          </a:effectRef>
          <a:fontRef idx="minor">
            <a:schemeClr val="dk1"/>
          </a:fontRef>
        </p:style>
        <p:txBody>
          <a:bodyPr>
            <a:normAutofit/>
          </a:bodyPr>
          <a:lstStyle/>
          <a:p>
            <a:pPr>
              <a:lnSpc>
                <a:spcPct val="100000"/>
              </a:lnSpc>
            </a:pPr>
            <a:r>
              <a:rPr lang="en-US" sz="2200" i="0" noProof="0" dirty="0">
                <a:solidFill>
                  <a:srgbClr val="000000"/>
                </a:solidFill>
                <a:effectLst/>
              </a:rPr>
              <a:t>Azure Backup </a:t>
            </a:r>
            <a:r>
              <a:rPr lang="en-US" sz="2200" b="0" i="0" noProof="0" dirty="0">
                <a:solidFill>
                  <a:srgbClr val="000000"/>
                </a:solidFill>
                <a:effectLst/>
              </a:rPr>
              <a:t>is the Azure-based service </a:t>
            </a:r>
            <a:r>
              <a:rPr lang="en-US" sz="2200" dirty="0">
                <a:solidFill>
                  <a:srgbClr val="000000"/>
                </a:solidFill>
              </a:rPr>
              <a:t>users</a:t>
            </a:r>
            <a:r>
              <a:rPr lang="en-US" sz="2200" b="0" i="0" noProof="0" dirty="0">
                <a:solidFill>
                  <a:srgbClr val="000000"/>
                </a:solidFill>
                <a:effectLst/>
              </a:rPr>
              <a:t> can use to back up (or protect) and restore </a:t>
            </a:r>
            <a:r>
              <a:rPr lang="en-US" sz="2200" dirty="0">
                <a:solidFill>
                  <a:srgbClr val="000000"/>
                </a:solidFill>
              </a:rPr>
              <a:t>their</a:t>
            </a:r>
            <a:r>
              <a:rPr lang="en-US" sz="2200" b="0" i="0" noProof="0" dirty="0">
                <a:solidFill>
                  <a:srgbClr val="000000"/>
                </a:solidFill>
                <a:effectLst/>
              </a:rPr>
              <a:t> data in the Microsoft cloud. </a:t>
            </a:r>
          </a:p>
          <a:p>
            <a:pPr>
              <a:lnSpc>
                <a:spcPct val="100000"/>
              </a:lnSpc>
            </a:pPr>
            <a:r>
              <a:rPr lang="en-US" sz="2200" b="0" i="0" noProof="0" dirty="0">
                <a:solidFill>
                  <a:srgbClr val="000000"/>
                </a:solidFill>
                <a:effectLst/>
              </a:rPr>
              <a:t>Azure Backup replaces existing on-premises or off-site backup solution with a cloud-based solution that is reliable, secure, and cost-effective.</a:t>
            </a:r>
            <a:endParaRPr lang="en-US" sz="2200" noProof="0" dirty="0"/>
          </a:p>
        </p:txBody>
      </p:sp>
      <p:sp>
        <p:nvSpPr>
          <p:cNvPr id="5" name="CuadroTexto 4">
            <a:extLst>
              <a:ext uri="{FF2B5EF4-FFF2-40B4-BE49-F238E27FC236}">
                <a16:creationId xmlns:a16="http://schemas.microsoft.com/office/drawing/2014/main" id="{E9248041-AC68-4F6F-9022-3C4C36AF11E4}"/>
              </a:ext>
            </a:extLst>
          </p:cNvPr>
          <p:cNvSpPr txBox="1"/>
          <p:nvPr/>
        </p:nvSpPr>
        <p:spPr>
          <a:xfrm>
            <a:off x="6096000" y="1690688"/>
            <a:ext cx="5257799" cy="4411464"/>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spcBef>
                <a:spcPts val="1000"/>
              </a:spcBef>
              <a:buFont typeface="Arial" panose="020B0604020202020204" pitchFamily="34" charset="0"/>
              <a:buChar char="•"/>
            </a:pPr>
            <a:r>
              <a:rPr lang="en-US" sz="2200" b="0" i="0" dirty="0">
                <a:solidFill>
                  <a:srgbClr val="000000"/>
                </a:solidFill>
                <a:effectLst/>
                <a:latin typeface="Segoe UI" panose="020B0502040204020203" pitchFamily="34" charset="0"/>
                <a:cs typeface="Segoe UI" panose="020B0502040204020203" pitchFamily="34" charset="0"/>
              </a:rPr>
              <a:t>Azure Backup offers multiple components that </a:t>
            </a:r>
            <a:r>
              <a:rPr lang="en-US" sz="2200" dirty="0">
                <a:solidFill>
                  <a:srgbClr val="000000"/>
                </a:solidFill>
                <a:latin typeface="Segoe UI" panose="020B0502040204020203" pitchFamily="34" charset="0"/>
                <a:cs typeface="Segoe UI" panose="020B0502040204020203" pitchFamily="34" charset="0"/>
              </a:rPr>
              <a:t>users</a:t>
            </a:r>
            <a:r>
              <a:rPr lang="en-US" sz="2200" b="0" i="0" dirty="0">
                <a:solidFill>
                  <a:srgbClr val="000000"/>
                </a:solidFill>
                <a:effectLst/>
                <a:latin typeface="Segoe UI" panose="020B0502040204020203" pitchFamily="34" charset="0"/>
                <a:cs typeface="Segoe UI" panose="020B0502040204020203" pitchFamily="34" charset="0"/>
              </a:rPr>
              <a:t> can download and deploy on the appropriate computer, server, or in the cloud. </a:t>
            </a:r>
          </a:p>
          <a:p>
            <a:pPr marL="342900" indent="-342900">
              <a:spcBef>
                <a:spcPts val="1000"/>
              </a:spcBef>
              <a:buFont typeface="Arial" panose="020B0604020202020204" pitchFamily="34" charset="0"/>
              <a:buChar char="•"/>
            </a:pPr>
            <a:r>
              <a:rPr lang="en-US" sz="2200" b="0" i="0" dirty="0">
                <a:solidFill>
                  <a:srgbClr val="000000"/>
                </a:solidFill>
                <a:effectLst/>
                <a:latin typeface="Segoe UI" panose="020B0502040204020203" pitchFamily="34" charset="0"/>
                <a:cs typeface="Segoe UI" panose="020B0502040204020203" pitchFamily="34" charset="0"/>
              </a:rPr>
              <a:t>The component, or agent, that </a:t>
            </a:r>
            <a:r>
              <a:rPr lang="en-US" sz="2200" dirty="0">
                <a:solidFill>
                  <a:srgbClr val="000000"/>
                </a:solidFill>
                <a:latin typeface="Segoe UI" panose="020B0502040204020203" pitchFamily="34" charset="0"/>
                <a:cs typeface="Segoe UI" panose="020B0502040204020203" pitchFamily="34" charset="0"/>
              </a:rPr>
              <a:t>the users</a:t>
            </a:r>
            <a:r>
              <a:rPr lang="en-US" sz="2200" b="0" i="0" dirty="0">
                <a:solidFill>
                  <a:srgbClr val="000000"/>
                </a:solidFill>
                <a:effectLst/>
                <a:latin typeface="Segoe UI" panose="020B0502040204020203" pitchFamily="34" charset="0"/>
                <a:cs typeface="Segoe UI" panose="020B0502040204020203" pitchFamily="34" charset="0"/>
              </a:rPr>
              <a:t> deploy depends on what </a:t>
            </a:r>
            <a:r>
              <a:rPr lang="en-US" sz="2200" dirty="0">
                <a:solidFill>
                  <a:srgbClr val="000000"/>
                </a:solidFill>
                <a:latin typeface="Segoe UI" panose="020B0502040204020203" pitchFamily="34" charset="0"/>
                <a:cs typeface="Segoe UI" panose="020B0502040204020203" pitchFamily="34" charset="0"/>
              </a:rPr>
              <a:t>they</a:t>
            </a:r>
            <a:r>
              <a:rPr lang="en-US" sz="2200" b="0" i="0" dirty="0">
                <a:solidFill>
                  <a:srgbClr val="000000"/>
                </a:solidFill>
                <a:effectLst/>
                <a:latin typeface="Segoe UI" panose="020B0502040204020203" pitchFamily="34" charset="0"/>
                <a:cs typeface="Segoe UI" panose="020B0502040204020203" pitchFamily="34" charset="0"/>
              </a:rPr>
              <a:t> want to protect. </a:t>
            </a:r>
          </a:p>
          <a:p>
            <a:pPr marL="342900" indent="-342900">
              <a:spcBef>
                <a:spcPts val="1000"/>
              </a:spcBef>
              <a:buFont typeface="Arial" panose="020B0604020202020204" pitchFamily="34" charset="0"/>
              <a:buChar char="•"/>
            </a:pPr>
            <a:r>
              <a:rPr lang="en-US" sz="2200" b="0" i="0" dirty="0">
                <a:solidFill>
                  <a:srgbClr val="000000"/>
                </a:solidFill>
                <a:effectLst/>
                <a:latin typeface="Segoe UI" panose="020B0502040204020203" pitchFamily="34" charset="0"/>
                <a:cs typeface="Segoe UI" panose="020B0502040204020203" pitchFamily="34" charset="0"/>
              </a:rPr>
              <a:t>All Azure Backup components (no matter whether users are protecting data on-premises or in the cloud) can be used to back up data to a Recovery Services Vault in Azure.</a:t>
            </a:r>
            <a:endParaRPr lang="en-US" sz="2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094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B8C926-28D9-4832-ACF8-AC5B2BA8AD00}"/>
              </a:ext>
            </a:extLst>
          </p:cNvPr>
          <p:cNvSpPr>
            <a:spLocks noGrp="1"/>
          </p:cNvSpPr>
          <p:nvPr>
            <p:ph type="title"/>
          </p:nvPr>
        </p:nvSpPr>
        <p:spPr>
          <a:xfrm>
            <a:off x="0" y="21498"/>
            <a:ext cx="12192000" cy="1325563"/>
          </a:xfrm>
        </p:spPr>
        <p:txBody>
          <a:bodyPr/>
          <a:lstStyle/>
          <a:p>
            <a:pPr algn="ctr"/>
            <a:r>
              <a:rPr lang="en-US" noProof="0" dirty="0"/>
              <a:t>Back Up and Recovery</a:t>
            </a:r>
          </a:p>
        </p:txBody>
      </p:sp>
      <p:sp>
        <p:nvSpPr>
          <p:cNvPr id="3" name="Marcador de contenido 2">
            <a:extLst>
              <a:ext uri="{FF2B5EF4-FFF2-40B4-BE49-F238E27FC236}">
                <a16:creationId xmlns:a16="http://schemas.microsoft.com/office/drawing/2014/main" id="{71D259FC-CC24-4CEA-B294-107ABD743CA8}"/>
              </a:ext>
            </a:extLst>
          </p:cNvPr>
          <p:cNvSpPr>
            <a:spLocks noGrp="1"/>
          </p:cNvSpPr>
          <p:nvPr>
            <p:ph idx="1"/>
          </p:nvPr>
        </p:nvSpPr>
        <p:spPr>
          <a:xfrm>
            <a:off x="300599" y="1347061"/>
            <a:ext cx="10515600" cy="4757214"/>
          </a:xfrm>
        </p:spPr>
        <p:txBody>
          <a:bodyPr>
            <a:noAutofit/>
          </a:bodyPr>
          <a:lstStyle/>
          <a:p>
            <a:pPr marL="0" indent="0">
              <a:lnSpc>
                <a:spcPct val="110000"/>
              </a:lnSpc>
              <a:spcBef>
                <a:spcPts val="0"/>
              </a:spcBef>
              <a:spcAft>
                <a:spcPts val="1200"/>
              </a:spcAft>
              <a:buNone/>
            </a:pPr>
            <a:r>
              <a:rPr lang="en-US" sz="2200" b="1" noProof="0" dirty="0">
                <a:solidFill>
                  <a:srgbClr val="008AD7"/>
                </a:solidFill>
              </a:rPr>
              <a:t>Benefits</a:t>
            </a:r>
          </a:p>
          <a:p>
            <a:pPr lvl="1">
              <a:lnSpc>
                <a:spcPct val="100000"/>
              </a:lnSpc>
              <a:spcBef>
                <a:spcPts val="1000"/>
              </a:spcBef>
            </a:pPr>
            <a:r>
              <a:rPr lang="en-US" sz="2200" i="0" noProof="0" dirty="0">
                <a:solidFill>
                  <a:srgbClr val="000000"/>
                </a:solidFill>
                <a:effectLst/>
              </a:rPr>
              <a:t>Offload On-Premises </a:t>
            </a:r>
            <a:r>
              <a:rPr lang="en-US" sz="2200" dirty="0">
                <a:solidFill>
                  <a:srgbClr val="000000"/>
                </a:solidFill>
              </a:rPr>
              <a:t>B</a:t>
            </a:r>
            <a:r>
              <a:rPr lang="en-US" sz="2200" i="0" noProof="0" dirty="0" err="1">
                <a:solidFill>
                  <a:srgbClr val="000000"/>
                </a:solidFill>
                <a:effectLst/>
              </a:rPr>
              <a:t>ackup</a:t>
            </a:r>
            <a:endParaRPr lang="en-US" sz="2200" i="0" noProof="0" dirty="0">
              <a:solidFill>
                <a:srgbClr val="000000"/>
              </a:solidFill>
              <a:effectLst/>
            </a:endParaRPr>
          </a:p>
          <a:p>
            <a:pPr lvl="1">
              <a:lnSpc>
                <a:spcPct val="100000"/>
              </a:lnSpc>
              <a:spcBef>
                <a:spcPts val="1000"/>
              </a:spcBef>
            </a:pPr>
            <a:r>
              <a:rPr lang="en-US" sz="2200" i="0" noProof="0" dirty="0">
                <a:solidFill>
                  <a:srgbClr val="000000"/>
                </a:solidFill>
                <a:effectLst/>
              </a:rPr>
              <a:t>Back Up Azure IaaS VMs</a:t>
            </a:r>
            <a:endParaRPr lang="en-US" sz="2200" noProof="0" dirty="0">
              <a:solidFill>
                <a:srgbClr val="000000"/>
              </a:solidFill>
            </a:endParaRPr>
          </a:p>
          <a:p>
            <a:pPr lvl="1">
              <a:lnSpc>
                <a:spcPct val="100000"/>
              </a:lnSpc>
              <a:spcBef>
                <a:spcPts val="1000"/>
              </a:spcBef>
            </a:pPr>
            <a:r>
              <a:rPr lang="en-US" sz="2200" i="0" noProof="0" dirty="0">
                <a:solidFill>
                  <a:srgbClr val="000000"/>
                </a:solidFill>
                <a:effectLst/>
              </a:rPr>
              <a:t>Get Unlimited </a:t>
            </a:r>
            <a:r>
              <a:rPr lang="en-US" sz="2200" dirty="0">
                <a:solidFill>
                  <a:srgbClr val="000000"/>
                </a:solidFill>
              </a:rPr>
              <a:t>D</a:t>
            </a:r>
            <a:r>
              <a:rPr lang="en-US" sz="2200" i="0" noProof="0" dirty="0" err="1">
                <a:solidFill>
                  <a:srgbClr val="000000"/>
                </a:solidFill>
                <a:effectLst/>
              </a:rPr>
              <a:t>ata</a:t>
            </a:r>
            <a:r>
              <a:rPr lang="en-US" sz="2200" i="0" noProof="0" dirty="0">
                <a:solidFill>
                  <a:srgbClr val="000000"/>
                </a:solidFill>
                <a:effectLst/>
              </a:rPr>
              <a:t> </a:t>
            </a:r>
            <a:r>
              <a:rPr lang="en-US" sz="2200" dirty="0">
                <a:solidFill>
                  <a:srgbClr val="000000"/>
                </a:solidFill>
              </a:rPr>
              <a:t>T</a:t>
            </a:r>
            <a:r>
              <a:rPr lang="en-US" sz="2200" i="0" noProof="0" dirty="0" err="1">
                <a:solidFill>
                  <a:srgbClr val="000000"/>
                </a:solidFill>
                <a:effectLst/>
              </a:rPr>
              <a:t>ransfer</a:t>
            </a:r>
            <a:endParaRPr lang="en-US" sz="2200" i="0" noProof="0" dirty="0">
              <a:solidFill>
                <a:srgbClr val="000000"/>
              </a:solidFill>
              <a:effectLst/>
            </a:endParaRPr>
          </a:p>
          <a:p>
            <a:pPr lvl="1">
              <a:lnSpc>
                <a:spcPct val="100000"/>
              </a:lnSpc>
              <a:spcBef>
                <a:spcPts val="1000"/>
              </a:spcBef>
            </a:pPr>
            <a:r>
              <a:rPr lang="en-US" sz="2200" i="0" noProof="0" dirty="0">
                <a:solidFill>
                  <a:srgbClr val="000000"/>
                </a:solidFill>
                <a:effectLst/>
              </a:rPr>
              <a:t>Keep Data </a:t>
            </a:r>
            <a:r>
              <a:rPr lang="en-US" sz="2200" dirty="0">
                <a:solidFill>
                  <a:srgbClr val="000000"/>
                </a:solidFill>
              </a:rPr>
              <a:t>S</a:t>
            </a:r>
            <a:r>
              <a:rPr lang="en-US" sz="2200" i="0" noProof="0" dirty="0" err="1">
                <a:solidFill>
                  <a:srgbClr val="000000"/>
                </a:solidFill>
                <a:effectLst/>
              </a:rPr>
              <a:t>ecure</a:t>
            </a:r>
            <a:endParaRPr lang="en-US" sz="2200" noProof="0" dirty="0">
              <a:solidFill>
                <a:srgbClr val="000000"/>
              </a:solidFill>
            </a:endParaRPr>
          </a:p>
          <a:p>
            <a:pPr lvl="1">
              <a:lnSpc>
                <a:spcPct val="100000"/>
              </a:lnSpc>
              <a:spcBef>
                <a:spcPts val="1000"/>
              </a:spcBef>
            </a:pPr>
            <a:r>
              <a:rPr lang="en-US" sz="2200" i="0" noProof="0" dirty="0">
                <a:solidFill>
                  <a:srgbClr val="000000"/>
                </a:solidFill>
                <a:effectLst/>
              </a:rPr>
              <a:t>Get App-Consistent </a:t>
            </a:r>
            <a:r>
              <a:rPr lang="en-US" sz="2200" dirty="0">
                <a:solidFill>
                  <a:srgbClr val="000000"/>
                </a:solidFill>
              </a:rPr>
              <a:t>B</a:t>
            </a:r>
            <a:r>
              <a:rPr lang="en-US" sz="2200" i="0" noProof="0" dirty="0" err="1">
                <a:solidFill>
                  <a:srgbClr val="000000"/>
                </a:solidFill>
                <a:effectLst/>
              </a:rPr>
              <a:t>ackups</a:t>
            </a:r>
            <a:endParaRPr lang="en-US" sz="2200" i="0" noProof="0" dirty="0">
              <a:solidFill>
                <a:srgbClr val="000000"/>
              </a:solidFill>
              <a:effectLst/>
            </a:endParaRPr>
          </a:p>
          <a:p>
            <a:pPr lvl="1">
              <a:lnSpc>
                <a:spcPct val="100000"/>
              </a:lnSpc>
              <a:spcBef>
                <a:spcPts val="1000"/>
              </a:spcBef>
            </a:pPr>
            <a:r>
              <a:rPr lang="en-US" sz="2200" i="0" noProof="0" dirty="0">
                <a:solidFill>
                  <a:srgbClr val="000000"/>
                </a:solidFill>
                <a:effectLst/>
              </a:rPr>
              <a:t>Retain Short and Long-Term Data</a:t>
            </a:r>
            <a:endParaRPr lang="en-US" sz="2200" noProof="0" dirty="0">
              <a:solidFill>
                <a:srgbClr val="000000"/>
              </a:solidFill>
            </a:endParaRPr>
          </a:p>
          <a:p>
            <a:pPr lvl="1">
              <a:lnSpc>
                <a:spcPct val="100000"/>
              </a:lnSpc>
              <a:spcBef>
                <a:spcPts val="1000"/>
              </a:spcBef>
            </a:pPr>
            <a:r>
              <a:rPr lang="en-US" sz="2200" i="0" noProof="0" dirty="0">
                <a:solidFill>
                  <a:srgbClr val="000000"/>
                </a:solidFill>
                <a:effectLst/>
              </a:rPr>
              <a:t>Automatic Storage </a:t>
            </a:r>
            <a:r>
              <a:rPr lang="en-US" sz="2200" dirty="0">
                <a:solidFill>
                  <a:srgbClr val="000000"/>
                </a:solidFill>
              </a:rPr>
              <a:t>M</a:t>
            </a:r>
            <a:r>
              <a:rPr lang="en-US" sz="2200" i="0" noProof="0" dirty="0" err="1">
                <a:solidFill>
                  <a:srgbClr val="000000"/>
                </a:solidFill>
                <a:effectLst/>
              </a:rPr>
              <a:t>anagement</a:t>
            </a:r>
            <a:endParaRPr lang="en-US" sz="2200" i="0" noProof="0" dirty="0">
              <a:solidFill>
                <a:srgbClr val="000000"/>
              </a:solidFill>
              <a:effectLst/>
            </a:endParaRPr>
          </a:p>
          <a:p>
            <a:pPr lvl="1">
              <a:lnSpc>
                <a:spcPct val="100000"/>
              </a:lnSpc>
              <a:spcBef>
                <a:spcPts val="1000"/>
              </a:spcBef>
            </a:pPr>
            <a:r>
              <a:rPr lang="en-US" sz="2200" i="0" noProof="0" dirty="0">
                <a:solidFill>
                  <a:srgbClr val="000000"/>
                </a:solidFill>
                <a:effectLst/>
              </a:rPr>
              <a:t>Multiple Storage </a:t>
            </a:r>
            <a:r>
              <a:rPr lang="en-US" sz="2200" dirty="0">
                <a:solidFill>
                  <a:srgbClr val="000000"/>
                </a:solidFill>
              </a:rPr>
              <a:t>O</a:t>
            </a:r>
            <a:r>
              <a:rPr lang="en-US" sz="2200" i="0" noProof="0" dirty="0" err="1">
                <a:solidFill>
                  <a:srgbClr val="000000"/>
                </a:solidFill>
                <a:effectLst/>
              </a:rPr>
              <a:t>ptions</a:t>
            </a:r>
            <a:endParaRPr lang="en-US" sz="2200" noProof="0" dirty="0"/>
          </a:p>
        </p:txBody>
      </p:sp>
      <p:pic>
        <p:nvPicPr>
          <p:cNvPr id="4" name="Marcador de contenido 4">
            <a:extLst>
              <a:ext uri="{FF2B5EF4-FFF2-40B4-BE49-F238E27FC236}">
                <a16:creationId xmlns:a16="http://schemas.microsoft.com/office/drawing/2014/main" id="{9243CA27-6086-472F-B3B1-C66DECA18A31}"/>
              </a:ext>
            </a:extLst>
          </p:cNvPr>
          <p:cNvPicPr>
            <a:picLocks noChangeAspect="1"/>
          </p:cNvPicPr>
          <p:nvPr/>
        </p:nvPicPr>
        <p:blipFill>
          <a:blip r:embed="rId2"/>
          <a:stretch>
            <a:fillRect/>
          </a:stretch>
        </p:blipFill>
        <p:spPr>
          <a:xfrm>
            <a:off x="5821436" y="2091833"/>
            <a:ext cx="5983575" cy="326767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42772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591AB9-3D71-4364-8F1B-72FEB1A4E0B1}"/>
              </a:ext>
            </a:extLst>
          </p:cNvPr>
          <p:cNvSpPr>
            <a:spLocks noGrp="1"/>
          </p:cNvSpPr>
          <p:nvPr>
            <p:ph type="title"/>
          </p:nvPr>
        </p:nvSpPr>
        <p:spPr>
          <a:xfrm>
            <a:off x="0" y="365125"/>
            <a:ext cx="12192000" cy="1325563"/>
          </a:xfrm>
        </p:spPr>
        <p:txBody>
          <a:bodyPr/>
          <a:lstStyle/>
          <a:p>
            <a:pPr algn="ctr"/>
            <a:r>
              <a:rPr lang="en-US" noProof="0" dirty="0"/>
              <a:t>Configure Backup Reports</a:t>
            </a:r>
            <a:br>
              <a:rPr lang="en-US" noProof="0" dirty="0"/>
            </a:br>
            <a:endParaRPr lang="en-US" noProof="0" dirty="0"/>
          </a:p>
        </p:txBody>
      </p:sp>
      <p:sp>
        <p:nvSpPr>
          <p:cNvPr id="9" name="CuadroTexto 8">
            <a:extLst>
              <a:ext uri="{FF2B5EF4-FFF2-40B4-BE49-F238E27FC236}">
                <a16:creationId xmlns:a16="http://schemas.microsoft.com/office/drawing/2014/main" id="{2022C4A7-1AF7-4D20-8D49-5DBD397E80B5}"/>
              </a:ext>
            </a:extLst>
          </p:cNvPr>
          <p:cNvSpPr txBox="1"/>
          <p:nvPr/>
        </p:nvSpPr>
        <p:spPr>
          <a:xfrm>
            <a:off x="812502" y="1367522"/>
            <a:ext cx="10629546" cy="646331"/>
          </a:xfrm>
          <a:prstGeom prst="rect">
            <a:avLst/>
          </a:prstGeom>
          <a:noFill/>
        </p:spPr>
        <p:txBody>
          <a:bodyPr wrap="square">
            <a:spAutoFit/>
          </a:bodyPr>
          <a:lstStyle/>
          <a:p>
            <a:r>
              <a:rPr lang="en-US" b="0" i="0" dirty="0">
                <a:solidFill>
                  <a:srgbClr val="171717"/>
                </a:solidFill>
                <a:effectLst/>
                <a:latin typeface="Segoe UI" panose="020B0502040204020203" pitchFamily="34" charset="0"/>
                <a:cs typeface="Segoe UI" panose="020B0502040204020203" pitchFamily="34" charset="0"/>
              </a:rPr>
              <a:t>Azure Backup provides a reporting solution that uses </a:t>
            </a:r>
            <a:r>
              <a:rPr lang="en-US" b="0" i="0" u="none" strike="noStrike" dirty="0">
                <a:effectLst/>
                <a:latin typeface="Segoe UI" panose="020B0502040204020203" pitchFamily="34" charset="0"/>
                <a:cs typeface="Segoe UI" panose="020B0502040204020203" pitchFamily="34" charset="0"/>
              </a:rPr>
              <a:t>Azure Monitor Logs</a:t>
            </a:r>
            <a:r>
              <a:rPr lang="en-US" b="0" i="0" dirty="0">
                <a:solidFill>
                  <a:srgbClr val="171717"/>
                </a:solidFill>
                <a:effectLst/>
                <a:latin typeface="Segoe UI" panose="020B0502040204020203" pitchFamily="34" charset="0"/>
                <a:cs typeface="Segoe UI" panose="020B0502040204020203" pitchFamily="34" charset="0"/>
              </a:rPr>
              <a:t> and </a:t>
            </a:r>
            <a:r>
              <a:rPr lang="en-US" b="0" i="0" u="none" strike="noStrike" dirty="0">
                <a:effectLst/>
                <a:latin typeface="Segoe UI" panose="020B0502040204020203" pitchFamily="34" charset="0"/>
                <a:cs typeface="Segoe UI" panose="020B0502040204020203" pitchFamily="34" charset="0"/>
              </a:rPr>
              <a:t>Azure </a:t>
            </a:r>
            <a:r>
              <a:rPr lang="en-US" dirty="0">
                <a:latin typeface="Segoe UI" panose="020B0502040204020203" pitchFamily="34" charset="0"/>
                <a:cs typeface="Segoe UI" panose="020B0502040204020203" pitchFamily="34" charset="0"/>
              </a:rPr>
              <a:t>W</a:t>
            </a:r>
            <a:r>
              <a:rPr lang="en-US" b="0" i="0" u="none" strike="noStrike" dirty="0">
                <a:effectLst/>
                <a:latin typeface="Segoe UI" panose="020B0502040204020203" pitchFamily="34" charset="0"/>
                <a:cs typeface="Segoe UI" panose="020B0502040204020203" pitchFamily="34" charset="0"/>
              </a:rPr>
              <a:t>orkbooks</a:t>
            </a:r>
            <a:r>
              <a:rPr lang="en-US" b="0" i="0" dirty="0">
                <a:solidFill>
                  <a:srgbClr val="171717"/>
                </a:solidFill>
                <a:effectLst/>
                <a:latin typeface="Segoe UI" panose="020B0502040204020203" pitchFamily="34" charset="0"/>
                <a:cs typeface="Segoe UI" panose="020B0502040204020203" pitchFamily="34" charset="0"/>
              </a:rPr>
              <a:t>. These resources provide rich insights on backups across </a:t>
            </a:r>
            <a:r>
              <a:rPr lang="en-US" dirty="0">
                <a:solidFill>
                  <a:srgbClr val="171717"/>
                </a:solidFill>
                <a:latin typeface="Segoe UI" panose="020B0502040204020203" pitchFamily="34" charset="0"/>
                <a:cs typeface="Segoe UI" panose="020B0502040204020203" pitchFamily="34" charset="0"/>
              </a:rPr>
              <a:t>the </a:t>
            </a:r>
            <a:r>
              <a:rPr lang="en-US" b="0" i="0" dirty="0">
                <a:solidFill>
                  <a:srgbClr val="171717"/>
                </a:solidFill>
                <a:effectLst/>
                <a:latin typeface="Segoe UI" panose="020B0502040204020203" pitchFamily="34" charset="0"/>
                <a:cs typeface="Segoe UI" panose="020B0502040204020203" pitchFamily="34" charset="0"/>
              </a:rPr>
              <a:t>entire backup estate.</a:t>
            </a:r>
            <a:endParaRPr lang="en-US" dirty="0">
              <a:latin typeface="Segoe UI" panose="020B0502040204020203" pitchFamily="34" charset="0"/>
              <a:cs typeface="Segoe UI" panose="020B0502040204020203" pitchFamily="34" charset="0"/>
            </a:endParaRPr>
          </a:p>
        </p:txBody>
      </p:sp>
      <p:sp>
        <p:nvSpPr>
          <p:cNvPr id="11" name="CuadroTexto 10">
            <a:extLst>
              <a:ext uri="{FF2B5EF4-FFF2-40B4-BE49-F238E27FC236}">
                <a16:creationId xmlns:a16="http://schemas.microsoft.com/office/drawing/2014/main" id="{106F12E4-00FE-4474-BADC-501BCA7D2156}"/>
              </a:ext>
            </a:extLst>
          </p:cNvPr>
          <p:cNvSpPr txBox="1"/>
          <p:nvPr/>
        </p:nvSpPr>
        <p:spPr>
          <a:xfrm>
            <a:off x="5747360" y="2183467"/>
            <a:ext cx="3347448" cy="523220"/>
          </a:xfrm>
          <a:prstGeom prst="rect">
            <a:avLst/>
          </a:prstGeom>
          <a:noFill/>
        </p:spPr>
        <p:txBody>
          <a:bodyPr wrap="square">
            <a:spAutoFit/>
          </a:bodyPr>
          <a:lstStyle/>
          <a:p>
            <a:pPr algn="l"/>
            <a:r>
              <a:rPr lang="en-US" sz="1400" b="1" i="0" dirty="0">
                <a:solidFill>
                  <a:srgbClr val="008AD7"/>
                </a:solidFill>
                <a:effectLst/>
                <a:latin typeface="Segoe UI" panose="020B0502040204020203" pitchFamily="34" charset="0"/>
                <a:cs typeface="Segoe UI" panose="020B0502040204020203" pitchFamily="34" charset="0"/>
              </a:rPr>
              <a:t>1. Create a Log Analytics Workspace or use an Existing </a:t>
            </a:r>
            <a:r>
              <a:rPr lang="en-US" sz="1400" b="1" dirty="0">
                <a:solidFill>
                  <a:srgbClr val="008AD7"/>
                </a:solidFill>
                <a:latin typeface="Segoe UI" panose="020B0502040204020203" pitchFamily="34" charset="0"/>
                <a:cs typeface="Segoe UI" panose="020B0502040204020203" pitchFamily="34" charset="0"/>
              </a:rPr>
              <a:t>O</a:t>
            </a:r>
            <a:r>
              <a:rPr lang="en-US" sz="1400" b="1" i="0" dirty="0">
                <a:solidFill>
                  <a:srgbClr val="008AD7"/>
                </a:solidFill>
                <a:effectLst/>
                <a:latin typeface="Segoe UI" panose="020B0502040204020203" pitchFamily="34" charset="0"/>
                <a:cs typeface="Segoe UI" panose="020B0502040204020203" pitchFamily="34" charset="0"/>
              </a:rPr>
              <a:t>ne</a:t>
            </a:r>
          </a:p>
        </p:txBody>
      </p:sp>
      <p:sp>
        <p:nvSpPr>
          <p:cNvPr id="13" name="CuadroTexto 12">
            <a:extLst>
              <a:ext uri="{FF2B5EF4-FFF2-40B4-BE49-F238E27FC236}">
                <a16:creationId xmlns:a16="http://schemas.microsoft.com/office/drawing/2014/main" id="{C6E97F3D-C4D1-4056-ADAB-48732E78A3F1}"/>
              </a:ext>
            </a:extLst>
          </p:cNvPr>
          <p:cNvSpPr txBox="1"/>
          <p:nvPr/>
        </p:nvSpPr>
        <p:spPr>
          <a:xfrm>
            <a:off x="2773401" y="3201470"/>
            <a:ext cx="2973959" cy="523220"/>
          </a:xfrm>
          <a:prstGeom prst="rect">
            <a:avLst/>
          </a:prstGeom>
          <a:noFill/>
        </p:spPr>
        <p:txBody>
          <a:bodyPr wrap="square">
            <a:spAutoFit/>
          </a:bodyPr>
          <a:lstStyle/>
          <a:p>
            <a:pPr algn="l"/>
            <a:r>
              <a:rPr lang="en-US" sz="1400" b="1" i="0" dirty="0">
                <a:solidFill>
                  <a:srgbClr val="008AD7"/>
                </a:solidFill>
                <a:effectLst/>
                <a:latin typeface="Segoe UI" panose="020B0502040204020203" pitchFamily="34" charset="0"/>
                <a:cs typeface="Segoe UI" panose="020B0502040204020203" pitchFamily="34" charset="0"/>
              </a:rPr>
              <a:t>2. Configure Diagnostics </a:t>
            </a:r>
            <a:r>
              <a:rPr lang="en-US" sz="1400" b="1" dirty="0">
                <a:solidFill>
                  <a:srgbClr val="008AD7"/>
                </a:solidFill>
                <a:latin typeface="Segoe UI" panose="020B0502040204020203" pitchFamily="34" charset="0"/>
                <a:cs typeface="Segoe UI" panose="020B0502040204020203" pitchFamily="34" charset="0"/>
              </a:rPr>
              <a:t>S</a:t>
            </a:r>
            <a:r>
              <a:rPr lang="en-US" sz="1400" b="1" i="0" dirty="0">
                <a:solidFill>
                  <a:srgbClr val="008AD7"/>
                </a:solidFill>
                <a:effectLst/>
                <a:latin typeface="Segoe UI" panose="020B0502040204020203" pitchFamily="34" charset="0"/>
                <a:cs typeface="Segoe UI" panose="020B0502040204020203" pitchFamily="34" charset="0"/>
              </a:rPr>
              <a:t>ettings for </a:t>
            </a:r>
            <a:r>
              <a:rPr lang="en-US" sz="1400" b="1" dirty="0">
                <a:solidFill>
                  <a:srgbClr val="008AD7"/>
                </a:solidFill>
                <a:latin typeface="Segoe UI" panose="020B0502040204020203" pitchFamily="34" charset="0"/>
                <a:cs typeface="Segoe UI" panose="020B0502040204020203" pitchFamily="34" charset="0"/>
              </a:rPr>
              <a:t>V</a:t>
            </a:r>
            <a:r>
              <a:rPr lang="en-US" sz="1400" b="1" i="0" dirty="0">
                <a:solidFill>
                  <a:srgbClr val="008AD7"/>
                </a:solidFill>
                <a:effectLst/>
                <a:latin typeface="Segoe UI" panose="020B0502040204020203" pitchFamily="34" charset="0"/>
                <a:cs typeface="Segoe UI" panose="020B0502040204020203" pitchFamily="34" charset="0"/>
              </a:rPr>
              <a:t>aults</a:t>
            </a:r>
          </a:p>
        </p:txBody>
      </p:sp>
      <p:sp>
        <p:nvSpPr>
          <p:cNvPr id="15" name="CuadroTexto 14">
            <a:extLst>
              <a:ext uri="{FF2B5EF4-FFF2-40B4-BE49-F238E27FC236}">
                <a16:creationId xmlns:a16="http://schemas.microsoft.com/office/drawing/2014/main" id="{CED3C172-C38B-4379-BBFA-7756216557CE}"/>
              </a:ext>
            </a:extLst>
          </p:cNvPr>
          <p:cNvSpPr txBox="1"/>
          <p:nvPr/>
        </p:nvSpPr>
        <p:spPr>
          <a:xfrm>
            <a:off x="431639" y="4178282"/>
            <a:ext cx="2049600" cy="523220"/>
          </a:xfrm>
          <a:prstGeom prst="rect">
            <a:avLst/>
          </a:prstGeom>
          <a:noFill/>
        </p:spPr>
        <p:txBody>
          <a:bodyPr wrap="square">
            <a:spAutoFit/>
          </a:bodyPr>
          <a:lstStyle/>
          <a:p>
            <a:pPr algn="l"/>
            <a:r>
              <a:rPr lang="en-US" sz="1400" b="1" i="0" dirty="0">
                <a:solidFill>
                  <a:srgbClr val="008AD7"/>
                </a:solidFill>
                <a:effectLst/>
                <a:latin typeface="Segoe UI" panose="020B0502040204020203" pitchFamily="34" charset="0"/>
                <a:cs typeface="Segoe UI" panose="020B0502040204020203" pitchFamily="34" charset="0"/>
              </a:rPr>
              <a:t>3. View Reports in the Azure Portal</a:t>
            </a:r>
          </a:p>
        </p:txBody>
      </p:sp>
      <p:pic>
        <p:nvPicPr>
          <p:cNvPr id="17" name="Imagen 16">
            <a:extLst>
              <a:ext uri="{FF2B5EF4-FFF2-40B4-BE49-F238E27FC236}">
                <a16:creationId xmlns:a16="http://schemas.microsoft.com/office/drawing/2014/main" id="{2AB98060-B2C0-47C0-A853-F4573BC40E80}"/>
              </a:ext>
            </a:extLst>
          </p:cNvPr>
          <p:cNvPicPr>
            <a:picLocks noChangeAspect="1"/>
          </p:cNvPicPr>
          <p:nvPr/>
        </p:nvPicPr>
        <p:blipFill>
          <a:blip r:embed="rId2"/>
          <a:stretch>
            <a:fillRect/>
          </a:stretch>
        </p:blipFill>
        <p:spPr>
          <a:xfrm>
            <a:off x="5930583" y="3429000"/>
            <a:ext cx="2728257" cy="1749798"/>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9" name="Imagen 18">
            <a:extLst>
              <a:ext uri="{FF2B5EF4-FFF2-40B4-BE49-F238E27FC236}">
                <a16:creationId xmlns:a16="http://schemas.microsoft.com/office/drawing/2014/main" id="{194B9C1B-2A4F-4C80-A41C-EE99914A4CE2}"/>
              </a:ext>
            </a:extLst>
          </p:cNvPr>
          <p:cNvPicPr>
            <a:picLocks noChangeAspect="1"/>
          </p:cNvPicPr>
          <p:nvPr/>
        </p:nvPicPr>
        <p:blipFill>
          <a:blip r:embed="rId3"/>
          <a:stretch>
            <a:fillRect/>
          </a:stretch>
        </p:blipFill>
        <p:spPr>
          <a:xfrm>
            <a:off x="2573845" y="4439892"/>
            <a:ext cx="2470435" cy="16217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21" name="Imagen 20">
            <a:extLst>
              <a:ext uri="{FF2B5EF4-FFF2-40B4-BE49-F238E27FC236}">
                <a16:creationId xmlns:a16="http://schemas.microsoft.com/office/drawing/2014/main" id="{2ECC04F7-FDDF-4BB4-9CE6-A024952A4E58}"/>
              </a:ext>
            </a:extLst>
          </p:cNvPr>
          <p:cNvPicPr>
            <a:picLocks noChangeAspect="1"/>
          </p:cNvPicPr>
          <p:nvPr/>
        </p:nvPicPr>
        <p:blipFill>
          <a:blip r:embed="rId4"/>
          <a:stretch>
            <a:fillRect/>
          </a:stretch>
        </p:blipFill>
        <p:spPr>
          <a:xfrm>
            <a:off x="9196704" y="2442956"/>
            <a:ext cx="2647577" cy="225854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622319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9298A2-D9E5-4B8A-908B-481ACD253544}"/>
              </a:ext>
            </a:extLst>
          </p:cNvPr>
          <p:cNvSpPr>
            <a:spLocks noGrp="1"/>
          </p:cNvSpPr>
          <p:nvPr>
            <p:ph type="title"/>
          </p:nvPr>
        </p:nvSpPr>
        <p:spPr>
          <a:xfrm>
            <a:off x="7120" y="-2691"/>
            <a:ext cx="12184879" cy="1854039"/>
          </a:xfrm>
        </p:spPr>
        <p:txBody>
          <a:bodyPr/>
          <a:lstStyle/>
          <a:p>
            <a:pPr algn="ctr"/>
            <a:r>
              <a:rPr lang="en-US" noProof="0" dirty="0"/>
              <a:t>Azure Backup Service</a:t>
            </a:r>
            <a:br>
              <a:rPr lang="en-US" noProof="0" dirty="0"/>
            </a:br>
            <a:endParaRPr lang="en-US" noProof="0" dirty="0"/>
          </a:p>
        </p:txBody>
      </p:sp>
      <p:sp>
        <p:nvSpPr>
          <p:cNvPr id="3" name="Marcador de contenido 2">
            <a:extLst>
              <a:ext uri="{FF2B5EF4-FFF2-40B4-BE49-F238E27FC236}">
                <a16:creationId xmlns:a16="http://schemas.microsoft.com/office/drawing/2014/main" id="{251D2CC2-2D43-4FE1-8D69-FD7FDC26D717}"/>
              </a:ext>
            </a:extLst>
          </p:cNvPr>
          <p:cNvSpPr>
            <a:spLocks noGrp="1"/>
          </p:cNvSpPr>
          <p:nvPr>
            <p:ph idx="1"/>
          </p:nvPr>
        </p:nvSpPr>
        <p:spPr>
          <a:xfrm>
            <a:off x="537843" y="2065002"/>
            <a:ext cx="10596073" cy="1520929"/>
          </a:xfrm>
          <a:noFill/>
        </p:spPr>
        <p:txBody>
          <a:bodyPr wrap="square">
            <a:spAutoFit/>
          </a:bodyPr>
          <a:lstStyle/>
          <a:p>
            <a:pPr marL="0" indent="0">
              <a:buNone/>
            </a:pPr>
            <a:r>
              <a:rPr lang="en-US" sz="1600" b="1" noProof="0" dirty="0">
                <a:solidFill>
                  <a:srgbClr val="008AD7"/>
                </a:solidFill>
              </a:rPr>
              <a:t>On-Premises:</a:t>
            </a:r>
          </a:p>
          <a:p>
            <a:pPr marL="457200" lvl="1"/>
            <a:r>
              <a:rPr lang="en-US" sz="1600" noProof="0" dirty="0">
                <a:solidFill>
                  <a:srgbClr val="171717"/>
                </a:solidFill>
              </a:rPr>
              <a:t>Back Up </a:t>
            </a:r>
            <a:r>
              <a:rPr lang="en-US" sz="1600" dirty="0">
                <a:solidFill>
                  <a:srgbClr val="171717"/>
                </a:solidFill>
              </a:rPr>
              <a:t>F</a:t>
            </a:r>
            <a:r>
              <a:rPr lang="en-US" sz="1600" noProof="0" dirty="0" err="1">
                <a:solidFill>
                  <a:srgbClr val="171717"/>
                </a:solidFill>
              </a:rPr>
              <a:t>iles</a:t>
            </a:r>
            <a:r>
              <a:rPr lang="en-US" sz="1600" noProof="0" dirty="0">
                <a:solidFill>
                  <a:srgbClr val="171717"/>
                </a:solidFill>
              </a:rPr>
              <a:t>, Folders, and System </a:t>
            </a:r>
            <a:r>
              <a:rPr lang="en-US" sz="1600" dirty="0">
                <a:solidFill>
                  <a:srgbClr val="171717"/>
                </a:solidFill>
              </a:rPr>
              <a:t>S</a:t>
            </a:r>
            <a:r>
              <a:rPr lang="en-US" sz="1600" noProof="0" dirty="0" err="1">
                <a:solidFill>
                  <a:srgbClr val="171717"/>
                </a:solidFill>
              </a:rPr>
              <a:t>tate</a:t>
            </a:r>
            <a:r>
              <a:rPr lang="en-US" sz="1600" noProof="0" dirty="0">
                <a:solidFill>
                  <a:srgbClr val="171717"/>
                </a:solidFill>
              </a:rPr>
              <a:t> </a:t>
            </a:r>
          </a:p>
          <a:p>
            <a:pPr marL="457200" lvl="1"/>
            <a:r>
              <a:rPr lang="en-US" sz="1600" noProof="0" dirty="0">
                <a:solidFill>
                  <a:srgbClr val="171717"/>
                </a:solidFill>
              </a:rPr>
              <a:t>On-Premises VMs (Hyper-V and VMware) </a:t>
            </a:r>
          </a:p>
          <a:p>
            <a:pPr marL="457200" lvl="1"/>
            <a:r>
              <a:rPr lang="en-US" sz="1600" noProof="0" dirty="0">
                <a:solidFill>
                  <a:srgbClr val="171717"/>
                </a:solidFill>
              </a:rPr>
              <a:t>Other On-Premises </a:t>
            </a:r>
            <a:r>
              <a:rPr lang="en-US" sz="1600" dirty="0">
                <a:solidFill>
                  <a:srgbClr val="171717"/>
                </a:solidFill>
              </a:rPr>
              <a:t>W</a:t>
            </a:r>
            <a:r>
              <a:rPr lang="en-US" sz="1600" noProof="0" dirty="0" err="1">
                <a:solidFill>
                  <a:srgbClr val="171717"/>
                </a:solidFill>
              </a:rPr>
              <a:t>orkloads</a:t>
            </a:r>
            <a:endParaRPr lang="en-US" sz="1600" noProof="0" dirty="0">
              <a:solidFill>
                <a:srgbClr val="171717"/>
              </a:solidFill>
            </a:endParaRPr>
          </a:p>
          <a:p>
            <a:pPr marL="0"/>
            <a:endParaRPr lang="en-US" sz="1600" b="1" noProof="0" dirty="0">
              <a:solidFill>
                <a:srgbClr val="171717"/>
              </a:solidFill>
            </a:endParaRPr>
          </a:p>
        </p:txBody>
      </p:sp>
      <p:sp>
        <p:nvSpPr>
          <p:cNvPr id="5" name="CuadroTexto 4">
            <a:extLst>
              <a:ext uri="{FF2B5EF4-FFF2-40B4-BE49-F238E27FC236}">
                <a16:creationId xmlns:a16="http://schemas.microsoft.com/office/drawing/2014/main" id="{2AD10CEA-6D73-4E49-BB48-F4DB489A9E74}"/>
              </a:ext>
            </a:extLst>
          </p:cNvPr>
          <p:cNvSpPr txBox="1"/>
          <p:nvPr/>
        </p:nvSpPr>
        <p:spPr>
          <a:xfrm>
            <a:off x="537843" y="1235280"/>
            <a:ext cx="6097424" cy="369332"/>
          </a:xfrm>
          <a:prstGeom prst="rect">
            <a:avLst/>
          </a:prstGeom>
          <a:noFill/>
        </p:spPr>
        <p:txBody>
          <a:bodyPr wrap="square">
            <a:spAutoFit/>
          </a:bodyPr>
          <a:lstStyle/>
          <a:p>
            <a:pPr marL="0" indent="0" algn="l">
              <a:buNone/>
            </a:pPr>
            <a:r>
              <a:rPr lang="en-US" b="1" dirty="0">
                <a:latin typeface="Segoe UI" panose="020B0502040204020203" pitchFamily="34" charset="0"/>
                <a:cs typeface="Segoe UI" panose="020B0502040204020203" pitchFamily="34" charset="0"/>
              </a:rPr>
              <a:t>Elements that can be Backed Up:</a:t>
            </a:r>
            <a:endParaRPr lang="en-US" b="1" i="0" dirty="0">
              <a:effectLst/>
              <a:latin typeface="Segoe UI" panose="020B0502040204020203" pitchFamily="34" charset="0"/>
              <a:cs typeface="Segoe UI" panose="020B0502040204020203" pitchFamily="34" charset="0"/>
            </a:endParaRPr>
          </a:p>
        </p:txBody>
      </p:sp>
      <p:sp>
        <p:nvSpPr>
          <p:cNvPr id="7" name="CuadroTexto 6">
            <a:extLst>
              <a:ext uri="{FF2B5EF4-FFF2-40B4-BE49-F238E27FC236}">
                <a16:creationId xmlns:a16="http://schemas.microsoft.com/office/drawing/2014/main" id="{BF1F16FF-DA1E-4AE8-96EC-F10DC409C6DC}"/>
              </a:ext>
            </a:extLst>
          </p:cNvPr>
          <p:cNvSpPr txBox="1"/>
          <p:nvPr/>
        </p:nvSpPr>
        <p:spPr>
          <a:xfrm>
            <a:off x="5835879" y="3630823"/>
            <a:ext cx="6097424" cy="845873"/>
          </a:xfrm>
          <a:prstGeom prst="rect">
            <a:avLst/>
          </a:prstGeom>
          <a:noFill/>
        </p:spPr>
        <p:txBody>
          <a:bodyPr wrap="square">
            <a:spAutoFit/>
          </a:bodyPr>
          <a:lstStyle/>
          <a:p>
            <a:pPr algn="l"/>
            <a:r>
              <a:rPr lang="en-US" sz="1600" b="1" i="0" dirty="0">
                <a:solidFill>
                  <a:srgbClr val="008AD7"/>
                </a:solidFill>
                <a:effectLst/>
                <a:latin typeface="Segoe UI" panose="020B0502040204020203" pitchFamily="34" charset="0"/>
                <a:cs typeface="Segoe UI" panose="020B0502040204020203" pitchFamily="34" charset="0"/>
              </a:rPr>
              <a:t>Azure VMs</a:t>
            </a:r>
            <a:r>
              <a:rPr lang="en-US" sz="1600" dirty="0">
                <a:solidFill>
                  <a:srgbClr val="008AD7"/>
                </a:solidFill>
                <a:latin typeface="Segoe UI" panose="020B0502040204020203" pitchFamily="34" charset="0"/>
                <a:cs typeface="Segoe UI" panose="020B0502040204020203" pitchFamily="34" charset="0"/>
              </a:rPr>
              <a:t>:</a:t>
            </a:r>
          </a:p>
          <a:p>
            <a:pPr lvl="1" indent="-228600">
              <a:lnSpc>
                <a:spcPct val="90000"/>
              </a:lnSpc>
              <a:spcBef>
                <a:spcPts val="500"/>
              </a:spcBef>
              <a:buFont typeface="Arial" panose="020B0604020202020204" pitchFamily="34" charset="0"/>
              <a:buChar char="•"/>
            </a:pPr>
            <a:r>
              <a:rPr lang="en-US" sz="1600" dirty="0">
                <a:solidFill>
                  <a:srgbClr val="171717"/>
                </a:solidFill>
                <a:latin typeface="Segoe UI" panose="020B0502040204020203" pitchFamily="34" charset="0"/>
                <a:cs typeface="Segoe UI" panose="020B0502040204020203" pitchFamily="34" charset="0"/>
              </a:rPr>
              <a:t>Back Up Entire Windows/Linux VMs (back up files, folders, and system state) </a:t>
            </a:r>
          </a:p>
        </p:txBody>
      </p:sp>
      <p:sp>
        <p:nvSpPr>
          <p:cNvPr id="9" name="CuadroTexto 8">
            <a:extLst>
              <a:ext uri="{FF2B5EF4-FFF2-40B4-BE49-F238E27FC236}">
                <a16:creationId xmlns:a16="http://schemas.microsoft.com/office/drawing/2014/main" id="{CF23E28B-5B75-47B3-A957-273603E4368E}"/>
              </a:ext>
            </a:extLst>
          </p:cNvPr>
          <p:cNvSpPr txBox="1"/>
          <p:nvPr/>
        </p:nvSpPr>
        <p:spPr>
          <a:xfrm>
            <a:off x="537843" y="5044995"/>
            <a:ext cx="6097424" cy="624273"/>
          </a:xfrm>
          <a:prstGeom prst="rect">
            <a:avLst/>
          </a:prstGeom>
          <a:noFill/>
        </p:spPr>
        <p:txBody>
          <a:bodyPr wrap="square">
            <a:spAutoFit/>
          </a:bodyPr>
          <a:lstStyle/>
          <a:p>
            <a:r>
              <a:rPr lang="en-US" sz="1600" b="1" i="0" dirty="0">
                <a:solidFill>
                  <a:srgbClr val="008AD7"/>
                </a:solidFill>
                <a:effectLst/>
                <a:latin typeface="Segoe UI" panose="020B0502040204020203" pitchFamily="34" charset="0"/>
                <a:cs typeface="Segoe UI" panose="020B0502040204020203" pitchFamily="34" charset="0"/>
              </a:rPr>
              <a:t>Azure File Shares</a:t>
            </a:r>
            <a:r>
              <a:rPr lang="en-US" sz="1600" dirty="0">
                <a:solidFill>
                  <a:srgbClr val="008AD7"/>
                </a:solidFill>
                <a:latin typeface="Segoe UI" panose="020B0502040204020203" pitchFamily="34" charset="0"/>
                <a:cs typeface="Segoe UI" panose="020B0502040204020203" pitchFamily="34" charset="0"/>
              </a:rPr>
              <a:t>: </a:t>
            </a:r>
            <a:endParaRPr lang="en-US" sz="1600" b="0" i="0" dirty="0">
              <a:solidFill>
                <a:srgbClr val="008AD7"/>
              </a:solidFill>
              <a:effectLst/>
              <a:latin typeface="Segoe UI" panose="020B0502040204020203" pitchFamily="34" charset="0"/>
              <a:cs typeface="Segoe UI" panose="020B0502040204020203" pitchFamily="34" charset="0"/>
            </a:endParaRPr>
          </a:p>
          <a:p>
            <a:pPr lvl="1" indent="-228600">
              <a:lnSpc>
                <a:spcPct val="90000"/>
              </a:lnSpc>
              <a:spcBef>
                <a:spcPts val="500"/>
              </a:spcBef>
              <a:buFont typeface="Arial" panose="020B0604020202020204" pitchFamily="34" charset="0"/>
              <a:buChar char="•"/>
            </a:pPr>
            <a:r>
              <a:rPr lang="en-US" sz="1600" dirty="0">
                <a:solidFill>
                  <a:srgbClr val="171717"/>
                </a:solidFill>
                <a:latin typeface="Segoe UI" panose="020B0502040204020203" pitchFamily="34" charset="0"/>
                <a:cs typeface="Segoe UI" panose="020B0502040204020203" pitchFamily="34" charset="0"/>
              </a:rPr>
              <a:t>Back Up Azure File Shares to a Storage Account</a:t>
            </a:r>
          </a:p>
        </p:txBody>
      </p:sp>
      <p:sp>
        <p:nvSpPr>
          <p:cNvPr id="11" name="CuadroTexto 10">
            <a:extLst>
              <a:ext uri="{FF2B5EF4-FFF2-40B4-BE49-F238E27FC236}">
                <a16:creationId xmlns:a16="http://schemas.microsoft.com/office/drawing/2014/main" id="{E2B2DD9C-8E35-497C-BFBA-622E405C2B45}"/>
              </a:ext>
            </a:extLst>
          </p:cNvPr>
          <p:cNvSpPr txBox="1"/>
          <p:nvPr/>
        </p:nvSpPr>
        <p:spPr>
          <a:xfrm>
            <a:off x="537843" y="3622103"/>
            <a:ext cx="4848314" cy="845873"/>
          </a:xfrm>
          <a:prstGeom prst="rect">
            <a:avLst/>
          </a:prstGeom>
          <a:noFill/>
        </p:spPr>
        <p:txBody>
          <a:bodyPr wrap="square">
            <a:spAutoFit/>
          </a:bodyPr>
          <a:lstStyle>
            <a:defPPr>
              <a:defRPr lang="es-MX"/>
            </a:defPPr>
            <a:lvl1pPr>
              <a:buFont typeface="Arial" panose="020B0604020202020204" pitchFamily="34" charset="0"/>
              <a:buChar char="•"/>
              <a:defRPr b="1" i="0">
                <a:solidFill>
                  <a:srgbClr val="171717"/>
                </a:solidFill>
                <a:effectLst/>
                <a:latin typeface="Segoe UI" panose="020B0502040204020203" pitchFamily="34" charset="0"/>
              </a:defRPr>
            </a:lvl1pPr>
            <a:lvl2pPr lvl="1">
              <a:defRPr b="0" i="0" u="none" strike="noStrike">
                <a:solidFill>
                  <a:srgbClr val="171717"/>
                </a:solidFill>
                <a:effectLst/>
                <a:latin typeface="Segoe UI" panose="020B0502040204020203" pitchFamily="34" charset="0"/>
              </a:defRPr>
            </a:lvl2pPr>
          </a:lstStyle>
          <a:p>
            <a:pPr>
              <a:buNone/>
            </a:pPr>
            <a:r>
              <a:rPr lang="en-US" sz="1600" dirty="0">
                <a:solidFill>
                  <a:srgbClr val="008AD7"/>
                </a:solidFill>
                <a:cs typeface="Segoe UI" panose="020B0502040204020203" pitchFamily="34" charset="0"/>
              </a:rPr>
              <a:t>SQL Server in Azure VMs: </a:t>
            </a:r>
          </a:p>
          <a:p>
            <a:pPr lvl="1" indent="-228600">
              <a:lnSpc>
                <a:spcPct val="90000"/>
              </a:lnSpc>
              <a:spcBef>
                <a:spcPts val="500"/>
              </a:spcBef>
              <a:buFont typeface="Arial" panose="020B0604020202020204" pitchFamily="34" charset="0"/>
              <a:buChar char="•"/>
            </a:pPr>
            <a:r>
              <a:rPr lang="en-US" sz="1600" dirty="0">
                <a:cs typeface="Segoe UI" panose="020B0502040204020203" pitchFamily="34" charset="0"/>
              </a:rPr>
              <a:t>Back Up SQL Server Databases Running on Azure VMs</a:t>
            </a:r>
          </a:p>
        </p:txBody>
      </p:sp>
      <p:sp>
        <p:nvSpPr>
          <p:cNvPr id="13" name="CuadroTexto 12">
            <a:extLst>
              <a:ext uri="{FF2B5EF4-FFF2-40B4-BE49-F238E27FC236}">
                <a16:creationId xmlns:a16="http://schemas.microsoft.com/office/drawing/2014/main" id="{ECF12CF4-EDBF-4B2B-A536-85972F8B951E}"/>
              </a:ext>
            </a:extLst>
          </p:cNvPr>
          <p:cNvSpPr txBox="1"/>
          <p:nvPr/>
        </p:nvSpPr>
        <p:spPr>
          <a:xfrm>
            <a:off x="6161686" y="5044995"/>
            <a:ext cx="6097424" cy="624273"/>
          </a:xfrm>
          <a:prstGeom prst="rect">
            <a:avLst/>
          </a:prstGeom>
          <a:noFill/>
        </p:spPr>
        <p:txBody>
          <a:bodyPr wrap="square">
            <a:spAutoFit/>
          </a:bodyPr>
          <a:lstStyle/>
          <a:p>
            <a:pPr algn="l"/>
            <a:r>
              <a:rPr lang="en-US" sz="1600" b="1" i="0" dirty="0">
                <a:solidFill>
                  <a:srgbClr val="008AD7"/>
                </a:solidFill>
                <a:effectLst/>
                <a:latin typeface="Segoe UI" panose="020B0502040204020203" pitchFamily="34" charset="0"/>
                <a:cs typeface="Segoe UI" panose="020B0502040204020203" pitchFamily="34" charset="0"/>
              </a:rPr>
              <a:t>SAP HANA databases in Azure VMs</a:t>
            </a:r>
            <a:r>
              <a:rPr lang="en-US" sz="1600" dirty="0">
                <a:solidFill>
                  <a:srgbClr val="008AD7"/>
                </a:solidFill>
                <a:latin typeface="Segoe UI" panose="020B0502040204020203" pitchFamily="34" charset="0"/>
                <a:cs typeface="Segoe UI" panose="020B0502040204020203" pitchFamily="34" charset="0"/>
              </a:rPr>
              <a:t>:</a:t>
            </a:r>
          </a:p>
          <a:p>
            <a:pPr lvl="1" indent="-228600">
              <a:lnSpc>
                <a:spcPct val="90000"/>
              </a:lnSpc>
              <a:spcBef>
                <a:spcPts val="500"/>
              </a:spcBef>
              <a:buFont typeface="Arial" panose="020B0604020202020204" pitchFamily="34" charset="0"/>
              <a:buChar char="•"/>
            </a:pPr>
            <a:r>
              <a:rPr lang="en-US" sz="1600" dirty="0">
                <a:solidFill>
                  <a:srgbClr val="171717"/>
                </a:solidFill>
                <a:latin typeface="Segoe UI" panose="020B0502040204020203" pitchFamily="34" charset="0"/>
                <a:cs typeface="Segoe UI" panose="020B0502040204020203" pitchFamily="34" charset="0"/>
              </a:rPr>
              <a:t>Backup SAP HANA Databases Running on Azure VMs</a:t>
            </a:r>
          </a:p>
        </p:txBody>
      </p:sp>
      <p:sp>
        <p:nvSpPr>
          <p:cNvPr id="15" name="CuadroTexto 14">
            <a:extLst>
              <a:ext uri="{FF2B5EF4-FFF2-40B4-BE49-F238E27FC236}">
                <a16:creationId xmlns:a16="http://schemas.microsoft.com/office/drawing/2014/main" id="{338341C6-1BCF-461A-A143-A6E8D73AA3D6}"/>
              </a:ext>
            </a:extLst>
          </p:cNvPr>
          <p:cNvSpPr txBox="1"/>
          <p:nvPr/>
        </p:nvSpPr>
        <p:spPr>
          <a:xfrm>
            <a:off x="5835879" y="2056522"/>
            <a:ext cx="6097424" cy="923330"/>
          </a:xfrm>
          <a:prstGeom prst="rect">
            <a:avLst/>
          </a:prstGeom>
          <a:noFill/>
        </p:spPr>
        <p:txBody>
          <a:bodyPr wrap="square">
            <a:spAutoFit/>
          </a:bodyPr>
          <a:lstStyle/>
          <a:p>
            <a:pPr algn="l"/>
            <a:r>
              <a:rPr lang="en-US" b="1" i="0" dirty="0">
                <a:solidFill>
                  <a:srgbClr val="008AD7"/>
                </a:solidFill>
                <a:effectLst/>
              </a:rPr>
              <a:t>Azure Database for PostgreSQL Servers (preview)</a:t>
            </a:r>
            <a:r>
              <a:rPr lang="en-US" dirty="0">
                <a:solidFill>
                  <a:srgbClr val="008AD7"/>
                </a:solidFill>
              </a:rPr>
              <a:t>:</a:t>
            </a:r>
            <a:r>
              <a:rPr lang="en-US" b="0" i="0" dirty="0">
                <a:solidFill>
                  <a:srgbClr val="008AD7"/>
                </a:solidFill>
                <a:effectLst/>
              </a:rPr>
              <a:t> </a:t>
            </a:r>
            <a:endParaRPr lang="en-US" dirty="0">
              <a:solidFill>
                <a:srgbClr val="008AD7"/>
              </a:solidFill>
            </a:endParaRPr>
          </a:p>
          <a:p>
            <a:pPr lvl="1" indent="-228600">
              <a:lnSpc>
                <a:spcPct val="90000"/>
              </a:lnSpc>
              <a:spcBef>
                <a:spcPts val="500"/>
              </a:spcBef>
              <a:buFont typeface="Arial" panose="020B0604020202020204" pitchFamily="34" charset="0"/>
              <a:buChar char="•"/>
            </a:pPr>
            <a:r>
              <a:rPr lang="en-US" dirty="0">
                <a:solidFill>
                  <a:srgbClr val="171717"/>
                </a:solidFill>
              </a:rPr>
              <a:t>Back Up Azure PostgreSQL Databases and Retain the Backups for Up to 10 Years</a:t>
            </a:r>
          </a:p>
        </p:txBody>
      </p:sp>
    </p:spTree>
    <p:extLst>
      <p:ext uri="{BB962C8B-B14F-4D97-AF65-F5344CB8AC3E}">
        <p14:creationId xmlns:p14="http://schemas.microsoft.com/office/powerpoint/2010/main" val="37472338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A9FEE-9D30-4707-B9EA-2484A71A5BB4}"/>
              </a:ext>
            </a:extLst>
          </p:cNvPr>
          <p:cNvSpPr>
            <a:spLocks noGrp="1"/>
          </p:cNvSpPr>
          <p:nvPr>
            <p:ph type="title"/>
          </p:nvPr>
        </p:nvSpPr>
        <p:spPr>
          <a:xfrm>
            <a:off x="0" y="500062"/>
            <a:ext cx="12192000" cy="1325563"/>
          </a:xfrm>
        </p:spPr>
        <p:txBody>
          <a:bodyPr/>
          <a:lstStyle/>
          <a:p>
            <a:pPr algn="ctr"/>
            <a:r>
              <a:rPr lang="en-US" noProof="0" dirty="0"/>
              <a:t>Recovery Service Vault</a:t>
            </a:r>
            <a:br>
              <a:rPr lang="en-US" noProof="0" dirty="0"/>
            </a:br>
            <a:endParaRPr lang="en-US" noProof="0" dirty="0"/>
          </a:p>
        </p:txBody>
      </p:sp>
      <p:sp>
        <p:nvSpPr>
          <p:cNvPr id="3" name="Marcador de contenido 2">
            <a:extLst>
              <a:ext uri="{FF2B5EF4-FFF2-40B4-BE49-F238E27FC236}">
                <a16:creationId xmlns:a16="http://schemas.microsoft.com/office/drawing/2014/main" id="{BC083E8B-26D1-47C9-9623-FA3355FC5E1B}"/>
              </a:ext>
            </a:extLst>
          </p:cNvPr>
          <p:cNvSpPr>
            <a:spLocks noGrp="1"/>
          </p:cNvSpPr>
          <p:nvPr>
            <p:ph idx="1"/>
          </p:nvPr>
        </p:nvSpPr>
        <p:spPr>
          <a:xfrm>
            <a:off x="838200" y="1825625"/>
            <a:ext cx="10515600" cy="3904056"/>
          </a:xfrm>
        </p:spPr>
        <p:txBody>
          <a:bodyPr>
            <a:normAutofit/>
          </a:bodyPr>
          <a:lstStyle/>
          <a:p>
            <a:pPr>
              <a:lnSpc>
                <a:spcPct val="100000"/>
              </a:lnSpc>
            </a:pPr>
            <a:r>
              <a:rPr lang="en-US" sz="2200" b="1" i="0" noProof="0" dirty="0">
                <a:solidFill>
                  <a:srgbClr val="000000"/>
                </a:solidFill>
                <a:effectLst/>
              </a:rPr>
              <a:t>Recovery Services Vault</a:t>
            </a:r>
            <a:r>
              <a:rPr lang="en-US" sz="2200" dirty="0">
                <a:solidFill>
                  <a:srgbClr val="000000"/>
                </a:solidFill>
              </a:rPr>
              <a:t>:</a:t>
            </a:r>
            <a:r>
              <a:rPr lang="en-US" sz="2200" b="0" i="0" noProof="0" dirty="0">
                <a:solidFill>
                  <a:srgbClr val="000000"/>
                </a:solidFill>
                <a:effectLst/>
              </a:rPr>
              <a:t> a storage entity in Azure that houses data. This is typically copies of data, or configuration information for Virtual </a:t>
            </a:r>
            <a:r>
              <a:rPr lang="en-US" sz="2200" dirty="0">
                <a:solidFill>
                  <a:srgbClr val="000000"/>
                </a:solidFill>
              </a:rPr>
              <a:t>M</a:t>
            </a:r>
            <a:r>
              <a:rPr lang="en-US" sz="2200" b="0" i="0" noProof="0" dirty="0" err="1">
                <a:solidFill>
                  <a:srgbClr val="000000"/>
                </a:solidFill>
                <a:effectLst/>
              </a:rPr>
              <a:t>achines</a:t>
            </a:r>
            <a:r>
              <a:rPr lang="en-US" sz="2200" b="0" i="0" noProof="0" dirty="0">
                <a:solidFill>
                  <a:srgbClr val="000000"/>
                </a:solidFill>
                <a:effectLst/>
              </a:rPr>
              <a:t> (VMs), workloads, servers, or workstations. </a:t>
            </a:r>
          </a:p>
          <a:p>
            <a:pPr>
              <a:lnSpc>
                <a:spcPct val="100000"/>
              </a:lnSpc>
            </a:pPr>
            <a:r>
              <a:rPr lang="en-US" sz="2200" b="1" i="0" noProof="0" dirty="0">
                <a:solidFill>
                  <a:srgbClr val="000000"/>
                </a:solidFill>
                <a:effectLst/>
              </a:rPr>
              <a:t>Recovery Services Vaults:</a:t>
            </a:r>
            <a:r>
              <a:rPr lang="en-US" sz="2200" b="0" i="0" noProof="0" dirty="0">
                <a:solidFill>
                  <a:srgbClr val="000000"/>
                </a:solidFill>
                <a:effectLst/>
              </a:rPr>
              <a:t> hold backup data for various Azure services such as IaaS VMs (Linux or Windows) and Azure SQL databases.</a:t>
            </a:r>
          </a:p>
          <a:p>
            <a:pPr>
              <a:lnSpc>
                <a:spcPct val="100000"/>
              </a:lnSpc>
            </a:pPr>
            <a:r>
              <a:rPr lang="en-US" sz="2200" b="1" i="0" noProof="0" dirty="0">
                <a:solidFill>
                  <a:srgbClr val="000000"/>
                </a:solidFill>
                <a:effectLst/>
              </a:rPr>
              <a:t>Recovery Services Vaults:</a:t>
            </a:r>
            <a:r>
              <a:rPr lang="en-US" sz="2200" b="0" i="0" noProof="0" dirty="0">
                <a:solidFill>
                  <a:srgbClr val="000000"/>
                </a:solidFill>
                <a:effectLst/>
              </a:rPr>
              <a:t> support System Center DPM, Windows Server, Azure Backup Server, and more. </a:t>
            </a:r>
          </a:p>
          <a:p>
            <a:pPr>
              <a:lnSpc>
                <a:spcPct val="100000"/>
              </a:lnSpc>
            </a:pPr>
            <a:r>
              <a:rPr lang="en-US" sz="2200" b="1" i="0" noProof="0" dirty="0">
                <a:solidFill>
                  <a:srgbClr val="000000"/>
                </a:solidFill>
                <a:effectLst/>
              </a:rPr>
              <a:t>Recovery Services Vaults:</a:t>
            </a:r>
            <a:r>
              <a:rPr lang="en-US" sz="2200" b="0" i="0" noProof="0" dirty="0">
                <a:solidFill>
                  <a:srgbClr val="000000"/>
                </a:solidFill>
                <a:effectLst/>
              </a:rPr>
              <a:t> make it easy to organize </a:t>
            </a:r>
            <a:r>
              <a:rPr lang="en-US" sz="2200" dirty="0">
                <a:solidFill>
                  <a:srgbClr val="000000"/>
                </a:solidFill>
              </a:rPr>
              <a:t>use</a:t>
            </a:r>
            <a:r>
              <a:rPr lang="en-US" sz="2200" b="0" i="0" noProof="0" dirty="0">
                <a:solidFill>
                  <a:srgbClr val="000000"/>
                </a:solidFill>
                <a:effectLst/>
              </a:rPr>
              <a:t>r backup data while minimizing management overhead.</a:t>
            </a:r>
            <a:endParaRPr lang="en-US" sz="2200" noProof="0" dirty="0"/>
          </a:p>
        </p:txBody>
      </p:sp>
    </p:spTree>
    <p:extLst>
      <p:ext uri="{BB962C8B-B14F-4D97-AF65-F5344CB8AC3E}">
        <p14:creationId xmlns:p14="http://schemas.microsoft.com/office/powerpoint/2010/main" val="42195918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7B88B7-E315-48BF-B811-1D4FF358F0E2}"/>
              </a:ext>
            </a:extLst>
          </p:cNvPr>
          <p:cNvSpPr>
            <a:spLocks noGrp="1"/>
          </p:cNvSpPr>
          <p:nvPr>
            <p:ph type="title"/>
          </p:nvPr>
        </p:nvSpPr>
        <p:spPr/>
        <p:txBody>
          <a:bodyPr/>
          <a:lstStyle/>
          <a:p>
            <a:pPr algn="ctr"/>
            <a:r>
              <a:rPr lang="en-US" noProof="0" dirty="0"/>
              <a:t>Backup Options</a:t>
            </a:r>
            <a:br>
              <a:rPr lang="en-US" noProof="0" dirty="0"/>
            </a:br>
            <a:endParaRPr lang="en-US" noProof="0" dirty="0"/>
          </a:p>
        </p:txBody>
      </p:sp>
      <p:sp>
        <p:nvSpPr>
          <p:cNvPr id="3" name="Marcador de contenido 2">
            <a:extLst>
              <a:ext uri="{FF2B5EF4-FFF2-40B4-BE49-F238E27FC236}">
                <a16:creationId xmlns:a16="http://schemas.microsoft.com/office/drawing/2014/main" id="{A431F824-A108-4C8A-BCC3-9C2070FE92CC}"/>
              </a:ext>
            </a:extLst>
          </p:cNvPr>
          <p:cNvSpPr>
            <a:spLocks noGrp="1"/>
          </p:cNvSpPr>
          <p:nvPr>
            <p:ph idx="1"/>
          </p:nvPr>
        </p:nvSpPr>
        <p:spPr>
          <a:xfrm>
            <a:off x="838199" y="1825625"/>
            <a:ext cx="10444993" cy="1122674"/>
          </a:xfrm>
        </p:spPr>
        <p:txBody>
          <a:bodyPr>
            <a:normAutofit/>
          </a:bodyPr>
          <a:lstStyle/>
          <a:p>
            <a:pPr marL="0" indent="0" algn="ctr">
              <a:buNone/>
            </a:pPr>
            <a:r>
              <a:rPr lang="en-US" sz="2400" dirty="0">
                <a:solidFill>
                  <a:srgbClr val="000000"/>
                </a:solidFill>
              </a:rPr>
              <a:t>Users</a:t>
            </a:r>
            <a:r>
              <a:rPr lang="en-US" sz="2400" b="0" i="0" noProof="0" dirty="0">
                <a:solidFill>
                  <a:srgbClr val="000000"/>
                </a:solidFill>
                <a:effectLst/>
              </a:rPr>
              <a:t> can protect </a:t>
            </a:r>
            <a:r>
              <a:rPr lang="en-US" sz="2400" dirty="0" err="1">
                <a:solidFill>
                  <a:srgbClr val="000000"/>
                </a:solidFill>
              </a:rPr>
              <a:t>thei</a:t>
            </a:r>
            <a:r>
              <a:rPr lang="en-US" sz="2400" b="0" i="0" noProof="0" dirty="0">
                <a:solidFill>
                  <a:srgbClr val="000000"/>
                </a:solidFill>
                <a:effectLst/>
              </a:rPr>
              <a:t>r data by taking backups at regular intervals. There are several backup options available for VMs, depending on </a:t>
            </a:r>
            <a:r>
              <a:rPr lang="en-US" sz="2400" dirty="0">
                <a:solidFill>
                  <a:srgbClr val="000000"/>
                </a:solidFill>
              </a:rPr>
              <a:t>the use</a:t>
            </a:r>
            <a:r>
              <a:rPr lang="en-US" sz="2400" b="0" i="0" noProof="0" dirty="0">
                <a:solidFill>
                  <a:srgbClr val="000000"/>
                </a:solidFill>
                <a:effectLst/>
              </a:rPr>
              <a:t>r use-case.</a:t>
            </a:r>
            <a:endParaRPr lang="en-US" sz="2400" noProof="0" dirty="0"/>
          </a:p>
        </p:txBody>
      </p:sp>
      <p:sp>
        <p:nvSpPr>
          <p:cNvPr id="5" name="CuadroTexto 4">
            <a:extLst>
              <a:ext uri="{FF2B5EF4-FFF2-40B4-BE49-F238E27FC236}">
                <a16:creationId xmlns:a16="http://schemas.microsoft.com/office/drawing/2014/main" id="{54ADACD5-26CF-461B-B80D-A6C8D342BA4F}"/>
              </a:ext>
            </a:extLst>
          </p:cNvPr>
          <p:cNvSpPr txBox="1"/>
          <p:nvPr/>
        </p:nvSpPr>
        <p:spPr>
          <a:xfrm>
            <a:off x="993093" y="3083236"/>
            <a:ext cx="2861061" cy="2564805"/>
          </a:xfrm>
          <a:prstGeom prst="rect">
            <a:avLst/>
          </a:prstGeom>
          <a:noFill/>
        </p:spPr>
        <p:txBody>
          <a:bodyPr wrap="square">
            <a:spAutoFit/>
          </a:bodyPr>
          <a:lstStyle/>
          <a:p>
            <a:pPr algn="l"/>
            <a:r>
              <a:rPr lang="en-US" sz="1600" b="1" i="0" dirty="0">
                <a:solidFill>
                  <a:srgbClr val="008AD7"/>
                </a:solidFill>
                <a:effectLst/>
                <a:latin typeface="Segoe UI" panose="020B0502040204020203" pitchFamily="34" charset="0"/>
                <a:cs typeface="Segoe UI" panose="020B0502040204020203" pitchFamily="34" charset="0"/>
              </a:rPr>
              <a:t>Azure</a:t>
            </a:r>
            <a:r>
              <a:rPr lang="en-US" sz="1600" b="1" i="0" dirty="0">
                <a:solidFill>
                  <a:srgbClr val="007DFA"/>
                </a:solidFill>
                <a:effectLst/>
                <a:latin typeface="Segoe UI" panose="020B0502040204020203" pitchFamily="34" charset="0"/>
                <a:cs typeface="Segoe UI" panose="020B0502040204020203" pitchFamily="34" charset="0"/>
              </a:rPr>
              <a:t> </a:t>
            </a:r>
            <a:r>
              <a:rPr lang="en-US" sz="1600" b="1" i="0" dirty="0">
                <a:solidFill>
                  <a:srgbClr val="008AD7"/>
                </a:solidFill>
                <a:effectLst/>
                <a:latin typeface="Segoe UI" panose="020B0502040204020203" pitchFamily="34" charset="0"/>
                <a:cs typeface="Segoe UI" panose="020B0502040204020203" pitchFamily="34" charset="0"/>
              </a:rPr>
              <a:t>Backup</a:t>
            </a:r>
          </a:p>
          <a:p>
            <a:pPr marL="285750" indent="-285750" algn="l">
              <a:spcBef>
                <a:spcPts val="1000"/>
              </a:spcBef>
              <a:buFont typeface="Arial" panose="020B0604020202020204" pitchFamily="34" charset="0"/>
              <a:buChar char="•"/>
            </a:pPr>
            <a:r>
              <a:rPr lang="en-US" sz="1600" b="0" i="0" dirty="0">
                <a:solidFill>
                  <a:srgbClr val="000000"/>
                </a:solidFill>
                <a:effectLst/>
                <a:latin typeface="Segoe UI" panose="020B0502040204020203" pitchFamily="34" charset="0"/>
                <a:cs typeface="Segoe UI" panose="020B0502040204020203" pitchFamily="34" charset="0"/>
              </a:rPr>
              <a:t>For backing up Azure VMs running production workloads – use Azure Backup. </a:t>
            </a:r>
          </a:p>
          <a:p>
            <a:pPr marL="285750" indent="-285750" algn="l">
              <a:spcBef>
                <a:spcPts val="1000"/>
              </a:spcBef>
              <a:buFont typeface="Arial" panose="020B0604020202020204" pitchFamily="34" charset="0"/>
              <a:buChar char="•"/>
            </a:pPr>
            <a:r>
              <a:rPr lang="en-US" sz="1600" b="0" i="0" dirty="0">
                <a:solidFill>
                  <a:srgbClr val="000000"/>
                </a:solidFill>
                <a:effectLst/>
                <a:latin typeface="Segoe UI" panose="020B0502040204020203" pitchFamily="34" charset="0"/>
                <a:cs typeface="Segoe UI" panose="020B0502040204020203" pitchFamily="34" charset="0"/>
              </a:rPr>
              <a:t>Azure Backup supports application-consistent backups for both Windows and Linux VMs.</a:t>
            </a:r>
          </a:p>
        </p:txBody>
      </p:sp>
      <p:sp>
        <p:nvSpPr>
          <p:cNvPr id="7" name="CuadroTexto 6">
            <a:extLst>
              <a:ext uri="{FF2B5EF4-FFF2-40B4-BE49-F238E27FC236}">
                <a16:creationId xmlns:a16="http://schemas.microsoft.com/office/drawing/2014/main" id="{009B8460-6257-436D-AC40-5C9388990980}"/>
              </a:ext>
            </a:extLst>
          </p:cNvPr>
          <p:cNvSpPr txBox="1"/>
          <p:nvPr/>
        </p:nvSpPr>
        <p:spPr>
          <a:xfrm>
            <a:off x="4665469" y="3083236"/>
            <a:ext cx="2861061" cy="2436564"/>
          </a:xfrm>
          <a:prstGeom prst="rect">
            <a:avLst/>
          </a:prstGeom>
          <a:noFill/>
        </p:spPr>
        <p:txBody>
          <a:bodyPr wrap="square">
            <a:spAutoFit/>
          </a:bodyPr>
          <a:lstStyle/>
          <a:p>
            <a:pPr algn="l"/>
            <a:r>
              <a:rPr lang="en-US" sz="1600" b="1" i="0" dirty="0">
                <a:solidFill>
                  <a:srgbClr val="008AD7"/>
                </a:solidFill>
                <a:effectLst/>
                <a:latin typeface="Segoe UI" panose="020B0502040204020203" pitchFamily="34" charset="0"/>
                <a:cs typeface="Segoe UI" panose="020B0502040204020203" pitchFamily="34" charset="0"/>
              </a:rPr>
              <a:t>Azure Site Recovery</a:t>
            </a:r>
          </a:p>
          <a:p>
            <a:pPr marL="285750" indent="-285750" algn="l">
              <a:spcBef>
                <a:spcPts val="1000"/>
              </a:spcBef>
              <a:buFont typeface="Arial" panose="020B0604020202020204" pitchFamily="34" charset="0"/>
              <a:buChar char="•"/>
            </a:pPr>
            <a:r>
              <a:rPr lang="en-US" sz="1600" b="0" i="0" dirty="0">
                <a:solidFill>
                  <a:srgbClr val="000000"/>
                </a:solidFill>
                <a:effectLst/>
                <a:latin typeface="Segoe UI" panose="020B0502040204020203" pitchFamily="34" charset="0"/>
                <a:cs typeface="Segoe UI" panose="020B0502040204020203" pitchFamily="34" charset="0"/>
              </a:rPr>
              <a:t>Azure Site Recovery protects </a:t>
            </a:r>
            <a:r>
              <a:rPr lang="en-US" sz="1600" dirty="0">
                <a:solidFill>
                  <a:srgbClr val="000000"/>
                </a:solidFill>
                <a:latin typeface="Segoe UI" panose="020B0502040204020203" pitchFamily="34" charset="0"/>
                <a:cs typeface="Segoe UI" panose="020B0502040204020203" pitchFamily="34" charset="0"/>
              </a:rPr>
              <a:t>user</a:t>
            </a:r>
            <a:r>
              <a:rPr lang="en-US" sz="1600" b="0" i="0" dirty="0">
                <a:solidFill>
                  <a:srgbClr val="000000"/>
                </a:solidFill>
                <a:effectLst/>
                <a:latin typeface="Segoe UI" panose="020B0502040204020203" pitchFamily="34" charset="0"/>
                <a:cs typeface="Segoe UI" panose="020B0502040204020203" pitchFamily="34" charset="0"/>
              </a:rPr>
              <a:t> VMs from a major disaster scenario when a whole region experiences an outage due to major natural disaster or widespread service interruption. </a:t>
            </a:r>
          </a:p>
        </p:txBody>
      </p:sp>
      <p:sp>
        <p:nvSpPr>
          <p:cNvPr id="9" name="CuadroTexto 8">
            <a:extLst>
              <a:ext uri="{FF2B5EF4-FFF2-40B4-BE49-F238E27FC236}">
                <a16:creationId xmlns:a16="http://schemas.microsoft.com/office/drawing/2014/main" id="{F44EC259-2A41-4CF0-935F-61144255C56C}"/>
              </a:ext>
            </a:extLst>
          </p:cNvPr>
          <p:cNvSpPr txBox="1"/>
          <p:nvPr/>
        </p:nvSpPr>
        <p:spPr>
          <a:xfrm>
            <a:off x="8337845" y="3083236"/>
            <a:ext cx="2649197" cy="1944122"/>
          </a:xfrm>
          <a:prstGeom prst="rect">
            <a:avLst/>
          </a:prstGeom>
          <a:noFill/>
        </p:spPr>
        <p:txBody>
          <a:bodyPr wrap="square">
            <a:spAutoFit/>
          </a:bodyPr>
          <a:lstStyle/>
          <a:p>
            <a:pPr algn="l"/>
            <a:r>
              <a:rPr lang="en-US" sz="1600" b="1" i="0" dirty="0">
                <a:solidFill>
                  <a:srgbClr val="008AD7"/>
                </a:solidFill>
                <a:effectLst/>
                <a:latin typeface="Segoe UI" panose="020B0502040204020203" pitchFamily="34" charset="0"/>
                <a:cs typeface="Segoe UI" panose="020B0502040204020203" pitchFamily="34" charset="0"/>
              </a:rPr>
              <a:t>Managed Disk </a:t>
            </a:r>
            <a:r>
              <a:rPr lang="en-US" sz="1600" b="1" dirty="0">
                <a:solidFill>
                  <a:srgbClr val="008AD7"/>
                </a:solidFill>
                <a:latin typeface="Segoe UI" panose="020B0502040204020203" pitchFamily="34" charset="0"/>
                <a:cs typeface="Segoe UI" panose="020B0502040204020203" pitchFamily="34" charset="0"/>
              </a:rPr>
              <a:t>S</a:t>
            </a:r>
            <a:r>
              <a:rPr lang="en-US" sz="1600" b="1" i="0" dirty="0">
                <a:solidFill>
                  <a:srgbClr val="008AD7"/>
                </a:solidFill>
                <a:effectLst/>
                <a:latin typeface="Segoe UI" panose="020B0502040204020203" pitchFamily="34" charset="0"/>
                <a:cs typeface="Segoe UI" panose="020B0502040204020203" pitchFamily="34" charset="0"/>
              </a:rPr>
              <a:t>napshots</a:t>
            </a:r>
          </a:p>
          <a:p>
            <a:pPr marL="285750" indent="-285750" algn="l">
              <a:spcBef>
                <a:spcPts val="1000"/>
              </a:spcBef>
              <a:buFont typeface="Arial" panose="020B0604020202020204" pitchFamily="34" charset="0"/>
              <a:buChar char="•"/>
            </a:pPr>
            <a:r>
              <a:rPr lang="en-US" sz="1600" b="0" i="0" dirty="0">
                <a:solidFill>
                  <a:srgbClr val="000000"/>
                </a:solidFill>
                <a:effectLst/>
                <a:latin typeface="Segoe UI" panose="020B0502040204020203" pitchFamily="34" charset="0"/>
                <a:cs typeface="Segoe UI" panose="020B0502040204020203" pitchFamily="34" charset="0"/>
              </a:rPr>
              <a:t>In development and test environments, snapshots provide a quick and simple option for backing up VMs that use Managed Disks. </a:t>
            </a:r>
          </a:p>
        </p:txBody>
      </p:sp>
    </p:spTree>
    <p:extLst>
      <p:ext uri="{BB962C8B-B14F-4D97-AF65-F5344CB8AC3E}">
        <p14:creationId xmlns:p14="http://schemas.microsoft.com/office/powerpoint/2010/main" val="4288824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21F4B-9599-4BCB-A085-B5D8F72E99D9}"/>
              </a:ext>
            </a:extLst>
          </p:cNvPr>
          <p:cNvSpPr>
            <a:spLocks noGrp="1"/>
          </p:cNvSpPr>
          <p:nvPr>
            <p:ph type="title"/>
          </p:nvPr>
        </p:nvSpPr>
        <p:spPr/>
        <p:txBody>
          <a:bodyPr/>
          <a:lstStyle/>
          <a:p>
            <a:pPr algn="ctr"/>
            <a:r>
              <a:rPr lang="en-US" noProof="0" dirty="0"/>
              <a:t>Azure Site Recovery</a:t>
            </a:r>
          </a:p>
        </p:txBody>
      </p:sp>
      <p:sp>
        <p:nvSpPr>
          <p:cNvPr id="3" name="Marcador de contenido 2">
            <a:extLst>
              <a:ext uri="{FF2B5EF4-FFF2-40B4-BE49-F238E27FC236}">
                <a16:creationId xmlns:a16="http://schemas.microsoft.com/office/drawing/2014/main" id="{05F759E1-B4E4-4C8C-BD95-715D7108A149}"/>
              </a:ext>
            </a:extLst>
          </p:cNvPr>
          <p:cNvSpPr>
            <a:spLocks noGrp="1"/>
          </p:cNvSpPr>
          <p:nvPr>
            <p:ph idx="1"/>
          </p:nvPr>
        </p:nvSpPr>
        <p:spPr>
          <a:xfrm>
            <a:off x="989202" y="1842571"/>
            <a:ext cx="5759153" cy="685043"/>
          </a:xfrm>
        </p:spPr>
        <p:style>
          <a:lnRef idx="2">
            <a:schemeClr val="accent1">
              <a:shade val="50000"/>
            </a:schemeClr>
          </a:lnRef>
          <a:fillRef idx="1">
            <a:schemeClr val="accent1"/>
          </a:fillRef>
          <a:effectRef idx="0">
            <a:schemeClr val="accent1"/>
          </a:effectRef>
          <a:fontRef idx="minor">
            <a:schemeClr val="lt1"/>
          </a:fontRef>
        </p:style>
        <p:txBody>
          <a:bodyPr>
            <a:normAutofit fontScale="92500"/>
          </a:bodyPr>
          <a:lstStyle/>
          <a:p>
            <a:pPr marL="0" indent="0">
              <a:buNone/>
            </a:pPr>
            <a:r>
              <a:rPr lang="en-US" sz="1800" noProof="0" dirty="0">
                <a:solidFill>
                  <a:schemeClr val="bg1"/>
                </a:solidFill>
              </a:rPr>
              <a:t>Site</a:t>
            </a:r>
            <a:r>
              <a:rPr lang="en-US" i="0" noProof="0" dirty="0">
                <a:solidFill>
                  <a:schemeClr val="bg1"/>
                </a:solidFill>
                <a:effectLst/>
              </a:rPr>
              <a:t> </a:t>
            </a:r>
            <a:r>
              <a:rPr lang="en-US" sz="1800" noProof="0" dirty="0">
                <a:solidFill>
                  <a:schemeClr val="bg1"/>
                </a:solidFill>
              </a:rPr>
              <a:t>Recovery helps ensure business continuity by keeping business apps and workloads running during outages. </a:t>
            </a:r>
          </a:p>
        </p:txBody>
      </p:sp>
      <p:sp>
        <p:nvSpPr>
          <p:cNvPr id="5" name="CuadroTexto 4">
            <a:extLst>
              <a:ext uri="{FF2B5EF4-FFF2-40B4-BE49-F238E27FC236}">
                <a16:creationId xmlns:a16="http://schemas.microsoft.com/office/drawing/2014/main" id="{10BB91E6-6F4E-4A03-BB6F-B0DC49B1A30E}"/>
              </a:ext>
            </a:extLst>
          </p:cNvPr>
          <p:cNvSpPr txBox="1"/>
          <p:nvPr/>
        </p:nvSpPr>
        <p:spPr>
          <a:xfrm>
            <a:off x="1981736" y="2719744"/>
            <a:ext cx="575915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0" indent="0">
              <a:buNone/>
            </a:pPr>
            <a:r>
              <a:rPr lang="en-US" i="0" dirty="0">
                <a:solidFill>
                  <a:schemeClr val="bg1"/>
                </a:solidFill>
                <a:effectLst/>
                <a:latin typeface="Segoe UI" panose="020B0502040204020203" pitchFamily="34" charset="0"/>
                <a:cs typeface="Segoe UI" panose="020B0502040204020203" pitchFamily="34" charset="0"/>
              </a:rPr>
              <a:t>Site Recovery replicates workloads running on physical and Virtual </a:t>
            </a:r>
            <a:r>
              <a:rPr lang="en-US" dirty="0">
                <a:solidFill>
                  <a:schemeClr val="bg1"/>
                </a:solidFill>
                <a:latin typeface="Segoe UI" panose="020B0502040204020203" pitchFamily="34" charset="0"/>
                <a:cs typeface="Segoe UI" panose="020B0502040204020203" pitchFamily="34" charset="0"/>
              </a:rPr>
              <a:t>M</a:t>
            </a:r>
            <a:r>
              <a:rPr lang="en-US" i="0" dirty="0">
                <a:solidFill>
                  <a:schemeClr val="bg1"/>
                </a:solidFill>
                <a:effectLst/>
                <a:latin typeface="Segoe UI" panose="020B0502040204020203" pitchFamily="34" charset="0"/>
                <a:cs typeface="Segoe UI" panose="020B0502040204020203" pitchFamily="34" charset="0"/>
              </a:rPr>
              <a:t>achines (VMs) from a primary site to a secondary location. </a:t>
            </a:r>
            <a:endParaRPr lang="en-US" dirty="0">
              <a:solidFill>
                <a:schemeClr val="bg1"/>
              </a:solidFill>
              <a:latin typeface="Segoe UI" panose="020B0502040204020203" pitchFamily="34" charset="0"/>
              <a:cs typeface="Segoe UI" panose="020B0502040204020203" pitchFamily="34" charset="0"/>
            </a:endParaRPr>
          </a:p>
        </p:txBody>
      </p:sp>
      <p:sp>
        <p:nvSpPr>
          <p:cNvPr id="7" name="CuadroTexto 6">
            <a:extLst>
              <a:ext uri="{FF2B5EF4-FFF2-40B4-BE49-F238E27FC236}">
                <a16:creationId xmlns:a16="http://schemas.microsoft.com/office/drawing/2014/main" id="{AB2DFC2F-A5B6-4914-89F1-7875B6A4A230}"/>
              </a:ext>
            </a:extLst>
          </p:cNvPr>
          <p:cNvSpPr txBox="1"/>
          <p:nvPr/>
        </p:nvSpPr>
        <p:spPr>
          <a:xfrm>
            <a:off x="3244477" y="3835204"/>
            <a:ext cx="5759153"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i="0" dirty="0">
                <a:solidFill>
                  <a:schemeClr val="bg1"/>
                </a:solidFill>
                <a:effectLst/>
                <a:latin typeface="Segoe UI" panose="020B0502040204020203" pitchFamily="34" charset="0"/>
                <a:cs typeface="Segoe UI" panose="020B0502040204020203" pitchFamily="34" charset="0"/>
              </a:rPr>
              <a:t>When an outage occurs at </a:t>
            </a:r>
            <a:r>
              <a:rPr lang="en-US" dirty="0">
                <a:solidFill>
                  <a:schemeClr val="bg1"/>
                </a:solidFill>
                <a:latin typeface="Segoe UI" panose="020B0502040204020203" pitchFamily="34" charset="0"/>
                <a:cs typeface="Segoe UI" panose="020B0502040204020203" pitchFamily="34" charset="0"/>
              </a:rPr>
              <a:t>the use</a:t>
            </a:r>
            <a:r>
              <a:rPr lang="en-US" i="0" dirty="0">
                <a:solidFill>
                  <a:schemeClr val="bg1"/>
                </a:solidFill>
                <a:effectLst/>
                <a:latin typeface="Segoe UI" panose="020B0502040204020203" pitchFamily="34" charset="0"/>
                <a:cs typeface="Segoe UI" panose="020B0502040204020203" pitchFamily="34" charset="0"/>
              </a:rPr>
              <a:t>r’s primary site, </a:t>
            </a:r>
            <a:r>
              <a:rPr lang="en-US" dirty="0">
                <a:solidFill>
                  <a:schemeClr val="bg1"/>
                </a:solidFill>
                <a:latin typeface="Segoe UI" panose="020B0502040204020203" pitchFamily="34" charset="0"/>
                <a:cs typeface="Segoe UI" panose="020B0502040204020203" pitchFamily="34" charset="0"/>
              </a:rPr>
              <a:t>it</a:t>
            </a:r>
            <a:r>
              <a:rPr lang="en-US" i="0" dirty="0">
                <a:solidFill>
                  <a:schemeClr val="bg1"/>
                </a:solidFill>
                <a:effectLst/>
                <a:latin typeface="Segoe UI" panose="020B0502040204020203" pitchFamily="34" charset="0"/>
                <a:cs typeface="Segoe UI" panose="020B0502040204020203" pitchFamily="34" charset="0"/>
              </a:rPr>
              <a:t> fails over to a secondary location, and apps can be accessed from there. </a:t>
            </a:r>
            <a:endParaRPr lang="en-US" dirty="0">
              <a:solidFill>
                <a:schemeClr val="bg1"/>
              </a:solidFill>
              <a:latin typeface="Segoe UI" panose="020B0502040204020203" pitchFamily="34" charset="0"/>
              <a:cs typeface="Segoe UI" panose="020B0502040204020203" pitchFamily="34" charset="0"/>
            </a:endParaRPr>
          </a:p>
        </p:txBody>
      </p:sp>
      <p:sp>
        <p:nvSpPr>
          <p:cNvPr id="9" name="CuadroTexto 8">
            <a:extLst>
              <a:ext uri="{FF2B5EF4-FFF2-40B4-BE49-F238E27FC236}">
                <a16:creationId xmlns:a16="http://schemas.microsoft.com/office/drawing/2014/main" id="{CD247486-37FE-44A1-88D1-CE4F7BCF54A5}"/>
              </a:ext>
            </a:extLst>
          </p:cNvPr>
          <p:cNvSpPr txBox="1"/>
          <p:nvPr/>
        </p:nvSpPr>
        <p:spPr>
          <a:xfrm>
            <a:off x="4536248" y="4950664"/>
            <a:ext cx="5759153"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i="0" dirty="0">
                <a:solidFill>
                  <a:schemeClr val="bg1"/>
                </a:solidFill>
                <a:effectLst/>
                <a:latin typeface="Segoe UI" panose="020B0502040204020203" pitchFamily="34" charset="0"/>
                <a:cs typeface="Segoe UI" panose="020B0502040204020203" pitchFamily="34" charset="0"/>
              </a:rPr>
              <a:t>After the primary location is running again, </a:t>
            </a:r>
            <a:r>
              <a:rPr lang="en-US" dirty="0">
                <a:solidFill>
                  <a:schemeClr val="bg1"/>
                </a:solidFill>
                <a:latin typeface="Segoe UI" panose="020B0502040204020203" pitchFamily="34" charset="0"/>
                <a:cs typeface="Segoe UI" panose="020B0502040204020203" pitchFamily="34" charset="0"/>
              </a:rPr>
              <a:t>one </a:t>
            </a:r>
            <a:r>
              <a:rPr lang="en-US" i="0" dirty="0">
                <a:solidFill>
                  <a:schemeClr val="bg1"/>
                </a:solidFill>
                <a:effectLst/>
                <a:latin typeface="Segoe UI" panose="020B0502040204020203" pitchFamily="34" charset="0"/>
                <a:cs typeface="Segoe UI" panose="020B0502040204020203" pitchFamily="34" charset="0"/>
              </a:rPr>
              <a:t>can fail back to it.</a:t>
            </a:r>
            <a:endParaRPr lang="en-US"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21913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9F19D-A333-47D6-83BB-4EE34FEAD955}"/>
              </a:ext>
            </a:extLst>
          </p:cNvPr>
          <p:cNvSpPr>
            <a:spLocks noGrp="1"/>
          </p:cNvSpPr>
          <p:nvPr>
            <p:ph type="title"/>
          </p:nvPr>
        </p:nvSpPr>
        <p:spPr/>
        <p:txBody>
          <a:bodyPr/>
          <a:lstStyle/>
          <a:p>
            <a:pPr algn="ctr"/>
            <a:r>
              <a:rPr lang="en-US" noProof="0" dirty="0"/>
              <a:t>Azure Site Recovery</a:t>
            </a:r>
          </a:p>
        </p:txBody>
      </p:sp>
      <p:pic>
        <p:nvPicPr>
          <p:cNvPr id="5" name="Marcador de contenido 4">
            <a:extLst>
              <a:ext uri="{FF2B5EF4-FFF2-40B4-BE49-F238E27FC236}">
                <a16:creationId xmlns:a16="http://schemas.microsoft.com/office/drawing/2014/main" id="{C4079053-52EE-452D-BCB0-3A4EF2CF4B98}"/>
              </a:ext>
            </a:extLst>
          </p:cNvPr>
          <p:cNvPicPr>
            <a:picLocks noGrp="1" noChangeAspect="1"/>
          </p:cNvPicPr>
          <p:nvPr>
            <p:ph idx="1"/>
          </p:nvPr>
        </p:nvPicPr>
        <p:blipFill>
          <a:blip r:embed="rId2"/>
          <a:stretch>
            <a:fillRect/>
          </a:stretch>
        </p:blipFill>
        <p:spPr>
          <a:xfrm>
            <a:off x="5836119" y="2315101"/>
            <a:ext cx="5651905" cy="2927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22" name="CuadroTexto 21">
            <a:extLst>
              <a:ext uri="{FF2B5EF4-FFF2-40B4-BE49-F238E27FC236}">
                <a16:creationId xmlns:a16="http://schemas.microsoft.com/office/drawing/2014/main" id="{31792E87-3E00-4667-B078-CCD8071C86D3}"/>
              </a:ext>
            </a:extLst>
          </p:cNvPr>
          <p:cNvSpPr txBox="1"/>
          <p:nvPr/>
        </p:nvSpPr>
        <p:spPr>
          <a:xfrm>
            <a:off x="620086" y="1757900"/>
            <a:ext cx="4390381" cy="4042132"/>
          </a:xfrm>
          <a:prstGeom prst="rect">
            <a:avLst/>
          </a:prstGeom>
          <a:noFill/>
        </p:spPr>
        <p:txBody>
          <a:bodyPr wrap="square">
            <a:spAutoFit/>
          </a:bodyPr>
          <a:lstStyle/>
          <a:p>
            <a:pPr marL="285750" indent="-285750">
              <a:spcBef>
                <a:spcPts val="1000"/>
              </a:spcBef>
              <a:buFont typeface="Arial" panose="020B0604020202020204" pitchFamily="34" charset="0"/>
              <a:buChar char="•"/>
            </a:pPr>
            <a:r>
              <a:rPr lang="en-US" sz="2000" dirty="0">
                <a:latin typeface="Segoe UI" panose="020B0502040204020203" pitchFamily="34" charset="0"/>
                <a:ea typeface="Times New Roman" panose="02020603050405020304" pitchFamily="18" charset="0"/>
                <a:cs typeface="Segoe UI" panose="020B0502040204020203" pitchFamily="34" charset="0"/>
              </a:rPr>
              <a:t>Users</a:t>
            </a:r>
            <a:r>
              <a:rPr lang="en-US" sz="2000" dirty="0">
                <a:effectLst/>
                <a:latin typeface="Segoe UI" panose="020B0502040204020203" pitchFamily="34" charset="0"/>
                <a:ea typeface="Times New Roman" panose="02020603050405020304" pitchFamily="18" charset="0"/>
                <a:cs typeface="Segoe UI" panose="020B0502040204020203" pitchFamily="34" charset="0"/>
              </a:rPr>
              <a:t> can replicate </a:t>
            </a:r>
            <a:r>
              <a:rPr lang="en-US" sz="2000" dirty="0">
                <a:latin typeface="Segoe UI" panose="020B0502040204020203" pitchFamily="34" charset="0"/>
                <a:ea typeface="Times New Roman" panose="02020603050405020304" pitchFamily="18" charset="0"/>
                <a:cs typeface="Segoe UI" panose="020B0502040204020203" pitchFamily="34" charset="0"/>
              </a:rPr>
              <a:t>thei</a:t>
            </a:r>
            <a:r>
              <a:rPr lang="en-US" sz="2000" dirty="0">
                <a:effectLst/>
                <a:latin typeface="Segoe UI" panose="020B0502040204020203" pitchFamily="34" charset="0"/>
                <a:ea typeface="Times New Roman" panose="02020603050405020304" pitchFamily="18" charset="0"/>
                <a:cs typeface="Segoe UI" panose="020B0502040204020203" pitchFamily="34" charset="0"/>
              </a:rPr>
              <a:t>r Virtual </a:t>
            </a:r>
            <a:r>
              <a:rPr lang="en-US" sz="2000" dirty="0">
                <a:latin typeface="Segoe UI" panose="020B0502040204020203" pitchFamily="34" charset="0"/>
                <a:ea typeface="Times New Roman" panose="02020603050405020304" pitchFamily="18" charset="0"/>
                <a:cs typeface="Segoe UI" panose="020B0502040204020203" pitchFamily="34" charset="0"/>
              </a:rPr>
              <a:t>M</a:t>
            </a:r>
            <a:r>
              <a:rPr lang="en-US" sz="2000" dirty="0">
                <a:effectLst/>
                <a:latin typeface="Segoe UI" panose="020B0502040204020203" pitchFamily="34" charset="0"/>
                <a:ea typeface="Times New Roman" panose="02020603050405020304" pitchFamily="18" charset="0"/>
                <a:cs typeface="Segoe UI" panose="020B0502040204020203" pitchFamily="34" charset="0"/>
              </a:rPr>
              <a:t>achines to another Azure region for business continuity and disaster recovery needs. </a:t>
            </a:r>
          </a:p>
          <a:p>
            <a:pPr marL="285750" indent="-285750">
              <a:spcBef>
                <a:spcPts val="1000"/>
              </a:spcBef>
              <a:buFont typeface="Arial" panose="020B0604020202020204" pitchFamily="34" charset="0"/>
              <a:buChar char="•"/>
            </a:pPr>
            <a:r>
              <a:rPr lang="en-US" sz="2000" dirty="0">
                <a:latin typeface="Segoe UI" panose="020B0502040204020203" pitchFamily="34" charset="0"/>
                <a:ea typeface="Times New Roman" panose="02020603050405020304" pitchFamily="18" charset="0"/>
                <a:cs typeface="Segoe UI" panose="020B0502040204020203" pitchFamily="34" charset="0"/>
              </a:rPr>
              <a:t>Users</a:t>
            </a:r>
            <a:r>
              <a:rPr lang="en-US" sz="2000" dirty="0">
                <a:effectLst/>
                <a:latin typeface="Segoe UI" panose="020B0502040204020203" pitchFamily="34" charset="0"/>
                <a:ea typeface="Times New Roman" panose="02020603050405020304" pitchFamily="18" charset="0"/>
                <a:cs typeface="Segoe UI" panose="020B0502040204020203" pitchFamily="34" charset="0"/>
              </a:rPr>
              <a:t> can conduct periodic DR drills to ensure </a:t>
            </a:r>
            <a:r>
              <a:rPr lang="en-US" sz="2000" dirty="0">
                <a:latin typeface="Segoe UI" panose="020B0502040204020203" pitchFamily="34" charset="0"/>
                <a:ea typeface="Times New Roman" panose="02020603050405020304" pitchFamily="18" charset="0"/>
                <a:cs typeface="Segoe UI" panose="020B0502040204020203" pitchFamily="34" charset="0"/>
              </a:rPr>
              <a:t>they</a:t>
            </a:r>
            <a:r>
              <a:rPr lang="en-US" sz="2000" dirty="0">
                <a:effectLst/>
                <a:latin typeface="Segoe UI" panose="020B0502040204020203" pitchFamily="34" charset="0"/>
                <a:ea typeface="Times New Roman" panose="02020603050405020304" pitchFamily="18" charset="0"/>
                <a:cs typeface="Segoe UI" panose="020B0502040204020203" pitchFamily="34" charset="0"/>
              </a:rPr>
              <a:t> meet the compliance needs. </a:t>
            </a:r>
          </a:p>
          <a:p>
            <a:pPr marL="285750" indent="-285750">
              <a:spcBef>
                <a:spcPts val="1000"/>
              </a:spcBef>
              <a:buFont typeface="Arial" panose="020B0604020202020204" pitchFamily="34" charset="0"/>
              <a:buChar char="•"/>
            </a:pPr>
            <a:r>
              <a:rPr lang="en-US" sz="2000" dirty="0">
                <a:effectLst/>
                <a:latin typeface="Segoe UI" panose="020B0502040204020203" pitchFamily="34" charset="0"/>
                <a:ea typeface="Times New Roman" panose="02020603050405020304" pitchFamily="18" charset="0"/>
                <a:cs typeface="Segoe UI" panose="020B0502040204020203" pitchFamily="34" charset="0"/>
              </a:rPr>
              <a:t>The VM will be replicated with the specified settings to the selected region so that </a:t>
            </a:r>
            <a:r>
              <a:rPr lang="en-US" sz="2000" dirty="0">
                <a:latin typeface="Segoe UI" panose="020B0502040204020203" pitchFamily="34" charset="0"/>
                <a:ea typeface="Times New Roman" panose="02020603050405020304" pitchFamily="18" charset="0"/>
                <a:cs typeface="Segoe UI" panose="020B0502040204020203" pitchFamily="34" charset="0"/>
              </a:rPr>
              <a:t>users</a:t>
            </a:r>
            <a:r>
              <a:rPr lang="en-US" sz="2000" dirty="0">
                <a:effectLst/>
                <a:latin typeface="Segoe UI" panose="020B0502040204020203" pitchFamily="34" charset="0"/>
                <a:ea typeface="Times New Roman" panose="02020603050405020304" pitchFamily="18" charset="0"/>
                <a:cs typeface="Segoe UI" panose="020B0502040204020203" pitchFamily="34" charset="0"/>
              </a:rPr>
              <a:t> can recover </a:t>
            </a:r>
            <a:r>
              <a:rPr lang="en-US" sz="2000" dirty="0">
                <a:latin typeface="Segoe UI" panose="020B0502040204020203" pitchFamily="34" charset="0"/>
                <a:ea typeface="Times New Roman" panose="02020603050405020304" pitchFamily="18" charset="0"/>
                <a:cs typeface="Segoe UI" panose="020B0502040204020203" pitchFamily="34" charset="0"/>
              </a:rPr>
              <a:t>thei</a:t>
            </a:r>
            <a:r>
              <a:rPr lang="en-US" sz="2000" dirty="0">
                <a:effectLst/>
                <a:latin typeface="Segoe UI" panose="020B0502040204020203" pitchFamily="34" charset="0"/>
                <a:ea typeface="Times New Roman" panose="02020603050405020304" pitchFamily="18" charset="0"/>
                <a:cs typeface="Segoe UI" panose="020B0502040204020203" pitchFamily="34" charset="0"/>
              </a:rPr>
              <a:t>r applications in the event of outages in the source region.</a:t>
            </a:r>
            <a:endParaRPr lang="en-US" sz="2800" dirty="0">
              <a:effectLst/>
              <a:latin typeface="Segoe UI" panose="020B0502040204020203" pitchFamily="34" charset="0"/>
              <a:ea typeface="Calibri" panose="020F0502020204030204" pitchFamily="34" charset="0"/>
              <a:cs typeface="Segoe UI" panose="020B0502040204020203" pitchFamily="34" charset="0"/>
            </a:endParaRPr>
          </a:p>
        </p:txBody>
      </p:sp>
    </p:spTree>
    <p:extLst>
      <p:ext uri="{BB962C8B-B14F-4D97-AF65-F5344CB8AC3E}">
        <p14:creationId xmlns:p14="http://schemas.microsoft.com/office/powerpoint/2010/main" val="42566995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206DE11-A23E-4846-B436-F482E3F5B745}"/>
              </a:ext>
            </a:extLst>
          </p:cNvPr>
          <p:cNvSpPr>
            <a:spLocks noGrp="1"/>
          </p:cNvSpPr>
          <p:nvPr>
            <p:ph idx="1"/>
          </p:nvPr>
        </p:nvSpPr>
        <p:spPr/>
        <p:txBody>
          <a:bodyPr/>
          <a:lstStyle/>
          <a:p>
            <a:pPr marL="0" indent="0" algn="l">
              <a:lnSpc>
                <a:spcPct val="100000"/>
              </a:lnSpc>
              <a:spcBef>
                <a:spcPts val="0"/>
              </a:spcBef>
              <a:spcAft>
                <a:spcPts val="1200"/>
              </a:spcAft>
              <a:buNone/>
            </a:pPr>
            <a:r>
              <a:rPr lang="en-US" sz="2600" b="1" i="0" noProof="0" dirty="0">
                <a:solidFill>
                  <a:srgbClr val="008AD7"/>
                </a:solidFill>
                <a:effectLst/>
              </a:rPr>
              <a:t>Replication Scenarios:</a:t>
            </a:r>
          </a:p>
          <a:p>
            <a:pPr lvl="1">
              <a:lnSpc>
                <a:spcPct val="100000"/>
              </a:lnSpc>
              <a:spcBef>
                <a:spcPts val="1000"/>
              </a:spcBef>
            </a:pPr>
            <a:r>
              <a:rPr lang="en-US" b="0" i="0" noProof="0" dirty="0">
                <a:solidFill>
                  <a:srgbClr val="000000"/>
                </a:solidFill>
                <a:effectLst/>
              </a:rPr>
              <a:t>Replicate Azure VMs from one Azure region to another.</a:t>
            </a:r>
          </a:p>
          <a:p>
            <a:pPr lvl="1">
              <a:lnSpc>
                <a:spcPct val="100000"/>
              </a:lnSpc>
              <a:spcBef>
                <a:spcPts val="1000"/>
              </a:spcBef>
            </a:pPr>
            <a:r>
              <a:rPr lang="en-US" b="0" i="0" noProof="0" dirty="0">
                <a:solidFill>
                  <a:srgbClr val="000000"/>
                </a:solidFill>
                <a:effectLst/>
              </a:rPr>
              <a:t>Replicate on-premises VMware VMs, Hyper-V VMs, physical servers (Windows and Linux), and Azure Stack VMs to Azure.</a:t>
            </a:r>
          </a:p>
          <a:p>
            <a:pPr lvl="1">
              <a:lnSpc>
                <a:spcPct val="100000"/>
              </a:lnSpc>
              <a:spcBef>
                <a:spcPts val="1000"/>
              </a:spcBef>
            </a:pPr>
            <a:r>
              <a:rPr lang="en-US" b="0" i="0" noProof="0" dirty="0">
                <a:solidFill>
                  <a:srgbClr val="000000"/>
                </a:solidFill>
                <a:effectLst/>
              </a:rPr>
              <a:t>Replicate AWS Windows instances to Azure.</a:t>
            </a:r>
          </a:p>
          <a:p>
            <a:pPr lvl="1">
              <a:lnSpc>
                <a:spcPct val="100000"/>
              </a:lnSpc>
              <a:spcBef>
                <a:spcPts val="1000"/>
              </a:spcBef>
            </a:pPr>
            <a:r>
              <a:rPr lang="en-US" b="0" i="0" noProof="0" dirty="0">
                <a:solidFill>
                  <a:srgbClr val="000000"/>
                </a:solidFill>
                <a:effectLst/>
              </a:rPr>
              <a:t>Replicate on-premises VMware VMs, Hyper-V VMs managed by System Center VMM, and physical servers to a secondary site.</a:t>
            </a:r>
          </a:p>
          <a:p>
            <a:endParaRPr lang="en-US" dirty="0"/>
          </a:p>
        </p:txBody>
      </p:sp>
      <p:sp>
        <p:nvSpPr>
          <p:cNvPr id="4" name="Título 1">
            <a:extLst>
              <a:ext uri="{FF2B5EF4-FFF2-40B4-BE49-F238E27FC236}">
                <a16:creationId xmlns:a16="http://schemas.microsoft.com/office/drawing/2014/main" id="{EC460326-58F0-4E38-A38E-8E6953B80A74}"/>
              </a:ext>
            </a:extLst>
          </p:cNvPr>
          <p:cNvSpPr>
            <a:spLocks noGrp="1"/>
          </p:cNvSpPr>
          <p:nvPr>
            <p:ph type="title"/>
          </p:nvPr>
        </p:nvSpPr>
        <p:spPr>
          <a:xfrm>
            <a:off x="838200" y="365125"/>
            <a:ext cx="10515600" cy="1325563"/>
          </a:xfrm>
        </p:spPr>
        <p:txBody>
          <a:bodyPr/>
          <a:lstStyle/>
          <a:p>
            <a:pPr algn="ctr"/>
            <a:r>
              <a:rPr lang="en-US" noProof="0" dirty="0"/>
              <a:t>Azure Site Recovery</a:t>
            </a:r>
          </a:p>
        </p:txBody>
      </p:sp>
    </p:spTree>
    <p:extLst>
      <p:ext uri="{BB962C8B-B14F-4D97-AF65-F5344CB8AC3E}">
        <p14:creationId xmlns:p14="http://schemas.microsoft.com/office/powerpoint/2010/main" val="83189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855383E-5C8D-4DA8-9225-69E7EF2C12B9}"/>
              </a:ext>
            </a:extLst>
          </p:cNvPr>
          <p:cNvPicPr>
            <a:picLocks noGrp="1" noChangeAspect="1"/>
          </p:cNvPicPr>
          <p:nvPr>
            <p:ph idx="1"/>
          </p:nvPr>
        </p:nvPicPr>
        <p:blipFill>
          <a:blip r:embed="rId2"/>
          <a:stretch>
            <a:fillRect/>
          </a:stretch>
        </p:blipFill>
        <p:spPr>
          <a:xfrm>
            <a:off x="5451337" y="2483990"/>
            <a:ext cx="6254777" cy="28624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9" name="CuadroTexto 8">
            <a:extLst>
              <a:ext uri="{FF2B5EF4-FFF2-40B4-BE49-F238E27FC236}">
                <a16:creationId xmlns:a16="http://schemas.microsoft.com/office/drawing/2014/main" id="{C12D962B-4D50-46D8-844C-15CE133E2517}"/>
              </a:ext>
            </a:extLst>
          </p:cNvPr>
          <p:cNvSpPr txBox="1"/>
          <p:nvPr/>
        </p:nvSpPr>
        <p:spPr>
          <a:xfrm>
            <a:off x="414360" y="2245532"/>
            <a:ext cx="4178894" cy="3339376"/>
          </a:xfrm>
          <a:prstGeom prst="rect">
            <a:avLst/>
          </a:prstGeom>
          <a:noFill/>
        </p:spPr>
        <p:txBody>
          <a:bodyPr wrap="square">
            <a:spAutoFit/>
          </a:bodyPr>
          <a:lstStyle/>
          <a:p>
            <a:pPr algn="l">
              <a:spcAft>
                <a:spcPts val="1200"/>
              </a:spcAft>
            </a:pPr>
            <a:r>
              <a:rPr lang="en-US" sz="2200" i="0" dirty="0">
                <a:solidFill>
                  <a:srgbClr val="000000"/>
                </a:solidFill>
                <a:effectLst/>
                <a:latin typeface="Segoe UI" panose="020B0502040204020203" pitchFamily="34" charset="0"/>
                <a:cs typeface="Segoe UI" panose="020B0502040204020203" pitchFamily="34" charset="0"/>
              </a:rPr>
              <a:t>In Azure, we can use 3 tools for monitoring </a:t>
            </a:r>
            <a:r>
              <a:rPr lang="en-US" sz="2200" dirty="0">
                <a:solidFill>
                  <a:srgbClr val="000000"/>
                </a:solidFill>
                <a:latin typeface="Segoe UI" panose="020B0502040204020203" pitchFamily="34" charset="0"/>
                <a:cs typeface="Segoe UI" panose="020B0502040204020203" pitchFamily="34" charset="0"/>
              </a:rPr>
              <a:t>to stay aware </a:t>
            </a:r>
            <a:r>
              <a:rPr lang="en-US" sz="2200" i="0" dirty="0">
                <a:solidFill>
                  <a:srgbClr val="000000"/>
                </a:solidFill>
                <a:effectLst/>
                <a:latin typeface="Segoe UI" panose="020B0502040204020203" pitchFamily="34" charset="0"/>
                <a:cs typeface="Segoe UI" panose="020B0502040204020203" pitchFamily="34" charset="0"/>
              </a:rPr>
              <a:t>of what’s happening with our resources:</a:t>
            </a:r>
          </a:p>
          <a:p>
            <a:pPr marL="742950" lvl="1" indent="-285750">
              <a:spcBef>
                <a:spcPts val="1000"/>
              </a:spcBef>
              <a:buFont typeface="Arial" panose="020B0604020202020204" pitchFamily="34" charset="0"/>
              <a:buChar char="•"/>
            </a:pPr>
            <a:r>
              <a:rPr lang="en-US" sz="2200" i="0" dirty="0">
                <a:solidFill>
                  <a:srgbClr val="000000"/>
                </a:solidFill>
                <a:effectLst/>
                <a:latin typeface="Segoe UI" panose="020B0502040204020203" pitchFamily="34" charset="0"/>
                <a:cs typeface="Segoe UI" panose="020B0502040204020203" pitchFamily="34" charset="0"/>
              </a:rPr>
              <a:t>Monitor and Visualize </a:t>
            </a:r>
            <a:r>
              <a:rPr lang="en-US" sz="2200" dirty="0">
                <a:solidFill>
                  <a:srgbClr val="000000"/>
                </a:solidFill>
                <a:latin typeface="Segoe UI" panose="020B0502040204020203" pitchFamily="34" charset="0"/>
                <a:cs typeface="Segoe UI" panose="020B0502040204020203" pitchFamily="34" charset="0"/>
              </a:rPr>
              <a:t>M</a:t>
            </a:r>
            <a:r>
              <a:rPr lang="en-US" sz="2200" i="0" dirty="0">
                <a:solidFill>
                  <a:srgbClr val="000000"/>
                </a:solidFill>
                <a:effectLst/>
                <a:latin typeface="Segoe UI" panose="020B0502040204020203" pitchFamily="34" charset="0"/>
                <a:cs typeface="Segoe UI" panose="020B0502040204020203" pitchFamily="34" charset="0"/>
              </a:rPr>
              <a:t>etrics</a:t>
            </a:r>
          </a:p>
          <a:p>
            <a:pPr marL="742950" lvl="1" indent="-285750">
              <a:spcBef>
                <a:spcPts val="1000"/>
              </a:spcBef>
              <a:buFont typeface="Arial" panose="020B0604020202020204" pitchFamily="34" charset="0"/>
              <a:buChar char="•"/>
            </a:pPr>
            <a:r>
              <a:rPr lang="en-US" sz="2200" i="0" dirty="0">
                <a:solidFill>
                  <a:srgbClr val="000000"/>
                </a:solidFill>
                <a:effectLst/>
                <a:latin typeface="Segoe UI" panose="020B0502040204020203" pitchFamily="34" charset="0"/>
                <a:cs typeface="Segoe UI" panose="020B0502040204020203" pitchFamily="34" charset="0"/>
              </a:rPr>
              <a:t>Query and Analyze </a:t>
            </a:r>
            <a:r>
              <a:rPr lang="en-US" sz="2200" dirty="0">
                <a:solidFill>
                  <a:srgbClr val="000000"/>
                </a:solidFill>
                <a:latin typeface="Segoe UI" panose="020B0502040204020203" pitchFamily="34" charset="0"/>
                <a:cs typeface="Segoe UI" panose="020B0502040204020203" pitchFamily="34" charset="0"/>
              </a:rPr>
              <a:t>L</a:t>
            </a:r>
            <a:r>
              <a:rPr lang="en-US" sz="2200" i="0" dirty="0">
                <a:solidFill>
                  <a:srgbClr val="000000"/>
                </a:solidFill>
                <a:effectLst/>
                <a:latin typeface="Segoe UI" panose="020B0502040204020203" pitchFamily="34" charset="0"/>
                <a:cs typeface="Segoe UI" panose="020B0502040204020203" pitchFamily="34" charset="0"/>
              </a:rPr>
              <a:t>ogs</a:t>
            </a:r>
          </a:p>
          <a:p>
            <a:pPr marL="742950" lvl="1" indent="-285750">
              <a:spcBef>
                <a:spcPts val="1000"/>
              </a:spcBef>
              <a:buFont typeface="Arial" panose="020B0604020202020204" pitchFamily="34" charset="0"/>
              <a:buChar char="•"/>
            </a:pPr>
            <a:r>
              <a:rPr lang="en-US" sz="2200" i="0" dirty="0">
                <a:solidFill>
                  <a:srgbClr val="000000"/>
                </a:solidFill>
                <a:effectLst/>
                <a:latin typeface="Segoe UI" panose="020B0502040204020203" pitchFamily="34" charset="0"/>
                <a:cs typeface="Segoe UI" panose="020B0502040204020203" pitchFamily="34" charset="0"/>
              </a:rPr>
              <a:t>Set Up Alerts and Actions</a:t>
            </a:r>
          </a:p>
        </p:txBody>
      </p:sp>
      <p:sp>
        <p:nvSpPr>
          <p:cNvPr id="10" name="Título 1">
            <a:extLst>
              <a:ext uri="{FF2B5EF4-FFF2-40B4-BE49-F238E27FC236}">
                <a16:creationId xmlns:a16="http://schemas.microsoft.com/office/drawing/2014/main" id="{37CEFCE4-A0EF-4F23-B4EC-E2B97C4A0254}"/>
              </a:ext>
            </a:extLst>
          </p:cNvPr>
          <p:cNvSpPr>
            <a:spLocks noGrp="1"/>
          </p:cNvSpPr>
          <p:nvPr>
            <p:ph type="title"/>
          </p:nvPr>
        </p:nvSpPr>
        <p:spPr>
          <a:xfrm>
            <a:off x="598918" y="189069"/>
            <a:ext cx="10515600" cy="1325563"/>
          </a:xfrm>
        </p:spPr>
        <p:txBody>
          <a:bodyPr/>
          <a:lstStyle/>
          <a:p>
            <a:pPr lvl="2" algn="ctr">
              <a:lnSpc>
                <a:spcPct val="106000"/>
              </a:lnSpc>
            </a:pPr>
            <a:r>
              <a:rPr lang="en-US" sz="4400" noProof="0" dirty="0">
                <a:effectLst/>
                <a:latin typeface="+mj-lt"/>
                <a:ea typeface="Calibri" panose="020F0502020204030204" pitchFamily="34" charset="0"/>
                <a:cs typeface="Times New Roman" panose="02020603050405020304" pitchFamily="18" charset="0"/>
              </a:rPr>
              <a:t>Configure and Interpret </a:t>
            </a:r>
            <a:r>
              <a:rPr lang="en-US" sz="4400" dirty="0">
                <a:latin typeface="+mj-lt"/>
                <a:ea typeface="Calibri" panose="020F0502020204030204" pitchFamily="34" charset="0"/>
                <a:cs typeface="Times New Roman" panose="02020603050405020304" pitchFamily="18" charset="0"/>
              </a:rPr>
              <a:t>M</a:t>
            </a:r>
            <a:r>
              <a:rPr lang="en-US" sz="4400" noProof="0" dirty="0" err="1">
                <a:effectLst/>
                <a:latin typeface="+mj-lt"/>
                <a:ea typeface="Calibri" panose="020F0502020204030204" pitchFamily="34" charset="0"/>
                <a:cs typeface="Times New Roman" panose="02020603050405020304" pitchFamily="18" charset="0"/>
              </a:rPr>
              <a:t>etrics</a:t>
            </a:r>
            <a:endParaRPr lang="en-US" sz="4400" noProof="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9342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3552C-373F-44D1-A652-385DB9AAC8C9}"/>
              </a:ext>
            </a:extLst>
          </p:cNvPr>
          <p:cNvSpPr>
            <a:spLocks noGrp="1"/>
          </p:cNvSpPr>
          <p:nvPr>
            <p:ph type="title"/>
          </p:nvPr>
        </p:nvSpPr>
        <p:spPr>
          <a:xfrm>
            <a:off x="1695452" y="270912"/>
            <a:ext cx="8437578" cy="1325563"/>
          </a:xfrm>
        </p:spPr>
        <p:txBody>
          <a:bodyPr/>
          <a:lstStyle/>
          <a:p>
            <a:pPr algn="ctr"/>
            <a:r>
              <a:rPr lang="en-US" noProof="0" dirty="0"/>
              <a:t>Azure Monitor Service</a:t>
            </a:r>
          </a:p>
        </p:txBody>
      </p:sp>
      <p:grpSp>
        <p:nvGrpSpPr>
          <p:cNvPr id="4" name="Group 3">
            <a:extLst>
              <a:ext uri="{FF2B5EF4-FFF2-40B4-BE49-F238E27FC236}">
                <a16:creationId xmlns:a16="http://schemas.microsoft.com/office/drawing/2014/main" id="{58F5A186-E08A-4A63-9310-E175C018A2E3}"/>
              </a:ext>
            </a:extLst>
          </p:cNvPr>
          <p:cNvGrpSpPr/>
          <p:nvPr/>
        </p:nvGrpSpPr>
        <p:grpSpPr>
          <a:xfrm>
            <a:off x="1371197" y="1596475"/>
            <a:ext cx="9449606" cy="4642330"/>
            <a:chOff x="708185" y="1669006"/>
            <a:chExt cx="9449606" cy="4642330"/>
          </a:xfrm>
        </p:grpSpPr>
        <p:sp>
          <p:nvSpPr>
            <p:cNvPr id="29" name="CuadroTexto 28">
              <a:extLst>
                <a:ext uri="{FF2B5EF4-FFF2-40B4-BE49-F238E27FC236}">
                  <a16:creationId xmlns:a16="http://schemas.microsoft.com/office/drawing/2014/main" id="{67119C66-0D06-476B-8F08-D6DA5D599719}"/>
                </a:ext>
              </a:extLst>
            </p:cNvPr>
            <p:cNvSpPr txBox="1"/>
            <p:nvPr/>
          </p:nvSpPr>
          <p:spPr>
            <a:xfrm>
              <a:off x="7450180" y="3761186"/>
              <a:ext cx="97334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Segoe UI" panose="020B0502040204020203" pitchFamily="34" charset="0"/>
                  <a:cs typeface="Segoe UI" panose="020B0502040204020203" pitchFamily="34" charset="0"/>
                </a:rPr>
                <a:t>Analyze</a:t>
              </a:r>
            </a:p>
          </p:txBody>
        </p:sp>
        <p:grpSp>
          <p:nvGrpSpPr>
            <p:cNvPr id="3" name="Group 2">
              <a:extLst>
                <a:ext uri="{FF2B5EF4-FFF2-40B4-BE49-F238E27FC236}">
                  <a16:creationId xmlns:a16="http://schemas.microsoft.com/office/drawing/2014/main" id="{D7EB84A4-0423-404E-891D-CE53F2D3F569}"/>
                </a:ext>
              </a:extLst>
            </p:cNvPr>
            <p:cNvGrpSpPr/>
            <p:nvPr/>
          </p:nvGrpSpPr>
          <p:grpSpPr>
            <a:xfrm>
              <a:off x="708185" y="1669006"/>
              <a:ext cx="9449606" cy="4642330"/>
              <a:chOff x="708185" y="1669006"/>
              <a:chExt cx="9449606" cy="4642330"/>
            </a:xfrm>
          </p:grpSpPr>
          <p:sp>
            <p:nvSpPr>
              <p:cNvPr id="7" name="CuadroTexto 6">
                <a:extLst>
                  <a:ext uri="{FF2B5EF4-FFF2-40B4-BE49-F238E27FC236}">
                    <a16:creationId xmlns:a16="http://schemas.microsoft.com/office/drawing/2014/main" id="{55C7FB56-EE8A-45F7-AC3C-EEA29FA6E683}"/>
                  </a:ext>
                </a:extLst>
              </p:cNvPr>
              <p:cNvSpPr txBox="1"/>
              <p:nvPr/>
            </p:nvSpPr>
            <p:spPr>
              <a:xfrm>
                <a:off x="1381539" y="2945133"/>
                <a:ext cx="2548568" cy="2446060"/>
              </a:xfrm>
              <a:prstGeom prst="round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Azure Subscription</a:t>
                </a:r>
              </a:p>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Azure Resources</a:t>
                </a:r>
              </a:p>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Azure Tenant</a:t>
                </a:r>
              </a:p>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Operating System</a:t>
                </a:r>
              </a:p>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Application</a:t>
                </a:r>
              </a:p>
              <a:p>
                <a:pPr marL="285750" indent="-285750">
                  <a:spcBef>
                    <a:spcPts val="1000"/>
                  </a:spcBef>
                  <a:buFont typeface="Wingdings" panose="05000000000000000000" pitchFamily="2" charset="2"/>
                  <a:buChar char="ü"/>
                </a:pPr>
                <a:r>
                  <a:rPr lang="en-US" sz="1600" dirty="0">
                    <a:solidFill>
                      <a:schemeClr val="tx1"/>
                    </a:solidFill>
                    <a:latin typeface="Segoe UI" panose="020B0502040204020203" pitchFamily="34" charset="0"/>
                    <a:cs typeface="Segoe UI" panose="020B0502040204020203" pitchFamily="34" charset="0"/>
                  </a:rPr>
                  <a:t>Custom Sources</a:t>
                </a:r>
              </a:p>
            </p:txBody>
          </p:sp>
          <p:sp>
            <p:nvSpPr>
              <p:cNvPr id="13" name="Freeform: Shape 2763">
                <a:extLst>
                  <a:ext uri="{FF2B5EF4-FFF2-40B4-BE49-F238E27FC236}">
                    <a16:creationId xmlns:a16="http://schemas.microsoft.com/office/drawing/2014/main" id="{E0CF5337-E199-4198-932D-E4E3ACE01D55}"/>
                  </a:ext>
                </a:extLst>
              </p:cNvPr>
              <p:cNvSpPr/>
              <p:nvPr/>
            </p:nvSpPr>
            <p:spPr>
              <a:xfrm>
                <a:off x="5540314" y="3074655"/>
                <a:ext cx="551880" cy="630720"/>
              </a:xfrm>
              <a:custGeom>
                <a:avLst/>
                <a:gdLst>
                  <a:gd name="connsiteX0" fmla="*/ 65246 w 133350"/>
                  <a:gd name="connsiteY0" fmla="*/ 7144 h 152400"/>
                  <a:gd name="connsiteX1" fmla="*/ 7144 w 133350"/>
                  <a:gd name="connsiteY1" fmla="*/ 30004 h 152400"/>
                  <a:gd name="connsiteX2" fmla="*/ 7144 w 133350"/>
                  <a:gd name="connsiteY2" fmla="*/ 126206 h 152400"/>
                  <a:gd name="connsiteX3" fmla="*/ 70961 w 133350"/>
                  <a:gd name="connsiteY3" fmla="*/ 149066 h 152400"/>
                  <a:gd name="connsiteX4" fmla="*/ 127159 w 133350"/>
                  <a:gd name="connsiteY4" fmla="*/ 127159 h 152400"/>
                  <a:gd name="connsiteX5" fmla="*/ 127159 w 133350"/>
                  <a:gd name="connsiteY5" fmla="*/ 30004 h 152400"/>
                  <a:gd name="connsiteX6" fmla="*/ 65246 w 133350"/>
                  <a:gd name="connsiteY6" fmla="*/ 7144 h 152400"/>
                  <a:gd name="connsiteX7" fmla="*/ 67151 w 133350"/>
                  <a:gd name="connsiteY7" fmla="*/ 16669 h 152400"/>
                  <a:gd name="connsiteX8" fmla="*/ 107156 w 133350"/>
                  <a:gd name="connsiteY8" fmla="*/ 28099 h 152400"/>
                  <a:gd name="connsiteX9" fmla="*/ 67151 w 133350"/>
                  <a:gd name="connsiteY9" fmla="*/ 39529 h 152400"/>
                  <a:gd name="connsiteX10" fmla="*/ 27146 w 133350"/>
                  <a:gd name="connsiteY10" fmla="*/ 27146 h 152400"/>
                  <a:gd name="connsiteX11" fmla="*/ 67151 w 133350"/>
                  <a:gd name="connsiteY11" fmla="*/ 1666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52400">
                    <a:moveTo>
                      <a:pt x="65246" y="7144"/>
                    </a:moveTo>
                    <a:cubicBezTo>
                      <a:pt x="33814" y="7144"/>
                      <a:pt x="7144" y="19526"/>
                      <a:pt x="7144" y="30004"/>
                    </a:cubicBezTo>
                    <a:lnTo>
                      <a:pt x="7144" y="126206"/>
                    </a:lnTo>
                    <a:cubicBezTo>
                      <a:pt x="7144" y="138589"/>
                      <a:pt x="40481" y="149066"/>
                      <a:pt x="70961" y="149066"/>
                    </a:cubicBezTo>
                    <a:cubicBezTo>
                      <a:pt x="101441" y="149066"/>
                      <a:pt x="127159" y="138589"/>
                      <a:pt x="127159" y="127159"/>
                    </a:cubicBezTo>
                    <a:lnTo>
                      <a:pt x="127159" y="30004"/>
                    </a:lnTo>
                    <a:cubicBezTo>
                      <a:pt x="127159" y="19526"/>
                      <a:pt x="95726" y="7144"/>
                      <a:pt x="65246" y="7144"/>
                    </a:cubicBezTo>
                    <a:close/>
                    <a:moveTo>
                      <a:pt x="67151" y="16669"/>
                    </a:moveTo>
                    <a:cubicBezTo>
                      <a:pt x="89059" y="16669"/>
                      <a:pt x="107156" y="21431"/>
                      <a:pt x="107156" y="28099"/>
                    </a:cubicBezTo>
                    <a:cubicBezTo>
                      <a:pt x="107156" y="34766"/>
                      <a:pt x="89059" y="39529"/>
                      <a:pt x="67151" y="39529"/>
                    </a:cubicBezTo>
                    <a:cubicBezTo>
                      <a:pt x="45244" y="39529"/>
                      <a:pt x="27146" y="34766"/>
                      <a:pt x="27146" y="27146"/>
                    </a:cubicBezTo>
                    <a:cubicBezTo>
                      <a:pt x="27146" y="19526"/>
                      <a:pt x="45244" y="16669"/>
                      <a:pt x="67151" y="16669"/>
                    </a:cubicBezTo>
                    <a:close/>
                  </a:path>
                </a:pathLst>
              </a:custGeom>
              <a:solidFill>
                <a:srgbClr val="0078D7"/>
              </a:solidFill>
              <a:ln w="9525" cap="flat">
                <a:noFill/>
                <a:prstDash val="solid"/>
                <a:miter/>
              </a:ln>
            </p:spPr>
            <p:txBody>
              <a:bodyPr rtlCol="0" anchor="ctr"/>
              <a:lstStyle/>
              <a:p>
                <a:endParaRPr lang="es-UY"/>
              </a:p>
            </p:txBody>
          </p:sp>
          <p:sp>
            <p:nvSpPr>
              <p:cNvPr id="15" name="Freeform: Shape 2763">
                <a:extLst>
                  <a:ext uri="{FF2B5EF4-FFF2-40B4-BE49-F238E27FC236}">
                    <a16:creationId xmlns:a16="http://schemas.microsoft.com/office/drawing/2014/main" id="{443187F9-B4FE-486A-9A72-72D3C96FD5A8}"/>
                  </a:ext>
                </a:extLst>
              </p:cNvPr>
              <p:cNvSpPr/>
              <p:nvPr/>
            </p:nvSpPr>
            <p:spPr>
              <a:xfrm>
                <a:off x="5540314" y="3959607"/>
                <a:ext cx="551880" cy="630720"/>
              </a:xfrm>
              <a:custGeom>
                <a:avLst/>
                <a:gdLst>
                  <a:gd name="connsiteX0" fmla="*/ 65246 w 133350"/>
                  <a:gd name="connsiteY0" fmla="*/ 7144 h 152400"/>
                  <a:gd name="connsiteX1" fmla="*/ 7144 w 133350"/>
                  <a:gd name="connsiteY1" fmla="*/ 30004 h 152400"/>
                  <a:gd name="connsiteX2" fmla="*/ 7144 w 133350"/>
                  <a:gd name="connsiteY2" fmla="*/ 126206 h 152400"/>
                  <a:gd name="connsiteX3" fmla="*/ 70961 w 133350"/>
                  <a:gd name="connsiteY3" fmla="*/ 149066 h 152400"/>
                  <a:gd name="connsiteX4" fmla="*/ 127159 w 133350"/>
                  <a:gd name="connsiteY4" fmla="*/ 127159 h 152400"/>
                  <a:gd name="connsiteX5" fmla="*/ 127159 w 133350"/>
                  <a:gd name="connsiteY5" fmla="*/ 30004 h 152400"/>
                  <a:gd name="connsiteX6" fmla="*/ 65246 w 133350"/>
                  <a:gd name="connsiteY6" fmla="*/ 7144 h 152400"/>
                  <a:gd name="connsiteX7" fmla="*/ 67151 w 133350"/>
                  <a:gd name="connsiteY7" fmla="*/ 16669 h 152400"/>
                  <a:gd name="connsiteX8" fmla="*/ 107156 w 133350"/>
                  <a:gd name="connsiteY8" fmla="*/ 28099 h 152400"/>
                  <a:gd name="connsiteX9" fmla="*/ 67151 w 133350"/>
                  <a:gd name="connsiteY9" fmla="*/ 39529 h 152400"/>
                  <a:gd name="connsiteX10" fmla="*/ 27146 w 133350"/>
                  <a:gd name="connsiteY10" fmla="*/ 27146 h 152400"/>
                  <a:gd name="connsiteX11" fmla="*/ 67151 w 133350"/>
                  <a:gd name="connsiteY11" fmla="*/ 16669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52400">
                    <a:moveTo>
                      <a:pt x="65246" y="7144"/>
                    </a:moveTo>
                    <a:cubicBezTo>
                      <a:pt x="33814" y="7144"/>
                      <a:pt x="7144" y="19526"/>
                      <a:pt x="7144" y="30004"/>
                    </a:cubicBezTo>
                    <a:lnTo>
                      <a:pt x="7144" y="126206"/>
                    </a:lnTo>
                    <a:cubicBezTo>
                      <a:pt x="7144" y="138589"/>
                      <a:pt x="40481" y="149066"/>
                      <a:pt x="70961" y="149066"/>
                    </a:cubicBezTo>
                    <a:cubicBezTo>
                      <a:pt x="101441" y="149066"/>
                      <a:pt x="127159" y="138589"/>
                      <a:pt x="127159" y="127159"/>
                    </a:cubicBezTo>
                    <a:lnTo>
                      <a:pt x="127159" y="30004"/>
                    </a:lnTo>
                    <a:cubicBezTo>
                      <a:pt x="127159" y="19526"/>
                      <a:pt x="95726" y="7144"/>
                      <a:pt x="65246" y="7144"/>
                    </a:cubicBezTo>
                    <a:close/>
                    <a:moveTo>
                      <a:pt x="67151" y="16669"/>
                    </a:moveTo>
                    <a:cubicBezTo>
                      <a:pt x="89059" y="16669"/>
                      <a:pt x="107156" y="21431"/>
                      <a:pt x="107156" y="28099"/>
                    </a:cubicBezTo>
                    <a:cubicBezTo>
                      <a:pt x="107156" y="34766"/>
                      <a:pt x="89059" y="39529"/>
                      <a:pt x="67151" y="39529"/>
                    </a:cubicBezTo>
                    <a:cubicBezTo>
                      <a:pt x="45244" y="39529"/>
                      <a:pt x="27146" y="34766"/>
                      <a:pt x="27146" y="27146"/>
                    </a:cubicBezTo>
                    <a:cubicBezTo>
                      <a:pt x="27146" y="19526"/>
                      <a:pt x="45244" y="16669"/>
                      <a:pt x="67151" y="16669"/>
                    </a:cubicBezTo>
                    <a:close/>
                  </a:path>
                </a:pathLst>
              </a:custGeom>
              <a:solidFill>
                <a:srgbClr val="0078D7"/>
              </a:solidFill>
              <a:ln w="9525" cap="flat">
                <a:noFill/>
                <a:prstDash val="solid"/>
                <a:miter/>
              </a:ln>
            </p:spPr>
            <p:txBody>
              <a:bodyPr rtlCol="0" anchor="ctr"/>
              <a:lstStyle/>
              <a:p>
                <a:endParaRPr lang="es-UY"/>
              </a:p>
            </p:txBody>
          </p:sp>
          <p:sp>
            <p:nvSpPr>
              <p:cNvPr id="22" name="CuadroTexto 21">
                <a:extLst>
                  <a:ext uri="{FF2B5EF4-FFF2-40B4-BE49-F238E27FC236}">
                    <a16:creationId xmlns:a16="http://schemas.microsoft.com/office/drawing/2014/main" id="{8FE50905-228B-495A-A376-2595376E1E4E}"/>
                  </a:ext>
                </a:extLst>
              </p:cNvPr>
              <p:cNvSpPr txBox="1"/>
              <p:nvPr/>
            </p:nvSpPr>
            <p:spPr>
              <a:xfrm>
                <a:off x="5992948" y="3168909"/>
                <a:ext cx="768159" cy="307777"/>
              </a:xfrm>
              <a:prstGeom prst="rect">
                <a:avLst/>
              </a:prstGeom>
              <a:noFill/>
            </p:spPr>
            <p:txBody>
              <a:bodyPr wrap="none" rtlCol="0">
                <a:spAutoFit/>
              </a:bodyPr>
              <a:lstStyle/>
              <a:p>
                <a:r>
                  <a:rPr lang="en-US" sz="1400" dirty="0">
                    <a:latin typeface="Segoe UI" panose="020B0502040204020203" pitchFamily="34" charset="0"/>
                    <a:cs typeface="Segoe UI" panose="020B0502040204020203" pitchFamily="34" charset="0"/>
                  </a:rPr>
                  <a:t>Metrics</a:t>
                </a:r>
              </a:p>
            </p:txBody>
          </p:sp>
          <p:sp>
            <p:nvSpPr>
              <p:cNvPr id="24" name="CuadroTexto 23">
                <a:extLst>
                  <a:ext uri="{FF2B5EF4-FFF2-40B4-BE49-F238E27FC236}">
                    <a16:creationId xmlns:a16="http://schemas.microsoft.com/office/drawing/2014/main" id="{2965198A-5EF1-49FB-B321-9179CBC1752C}"/>
                  </a:ext>
                </a:extLst>
              </p:cNvPr>
              <p:cNvSpPr txBox="1"/>
              <p:nvPr/>
            </p:nvSpPr>
            <p:spPr>
              <a:xfrm>
                <a:off x="6033279" y="3992097"/>
                <a:ext cx="574196" cy="307777"/>
              </a:xfrm>
              <a:prstGeom prst="rect">
                <a:avLst/>
              </a:prstGeom>
              <a:noFill/>
            </p:spPr>
            <p:txBody>
              <a:bodyPr wrap="none" rtlCol="0">
                <a:spAutoFit/>
              </a:bodyPr>
              <a:lstStyle/>
              <a:p>
                <a:r>
                  <a:rPr lang="en-US" sz="1400" dirty="0">
                    <a:latin typeface="Segoe UI" panose="020B0502040204020203" pitchFamily="34" charset="0"/>
                    <a:cs typeface="Segoe UI" panose="020B0502040204020203" pitchFamily="34" charset="0"/>
                  </a:rPr>
                  <a:t>Logs</a:t>
                </a:r>
              </a:p>
            </p:txBody>
          </p:sp>
          <p:sp>
            <p:nvSpPr>
              <p:cNvPr id="25" name="CuadroTexto 24">
                <a:extLst>
                  <a:ext uri="{FF2B5EF4-FFF2-40B4-BE49-F238E27FC236}">
                    <a16:creationId xmlns:a16="http://schemas.microsoft.com/office/drawing/2014/main" id="{B4FAFBCB-60D3-459B-94CC-59D4150C165A}"/>
                  </a:ext>
                </a:extLst>
              </p:cNvPr>
              <p:cNvSpPr txBox="1"/>
              <p:nvPr/>
            </p:nvSpPr>
            <p:spPr>
              <a:xfrm>
                <a:off x="7450180" y="2482468"/>
                <a:ext cx="971741"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Segoe UI" panose="020B0502040204020203" pitchFamily="34" charset="0"/>
                    <a:cs typeface="Segoe UI" panose="020B0502040204020203" pitchFamily="34" charset="0"/>
                  </a:rPr>
                  <a:t>Insights</a:t>
                </a:r>
              </a:p>
            </p:txBody>
          </p:sp>
          <p:sp>
            <p:nvSpPr>
              <p:cNvPr id="27" name="CuadroTexto 26">
                <a:extLst>
                  <a:ext uri="{FF2B5EF4-FFF2-40B4-BE49-F238E27FC236}">
                    <a16:creationId xmlns:a16="http://schemas.microsoft.com/office/drawing/2014/main" id="{AA7B677A-4EB5-4DA2-8DEC-71A856C40EDF}"/>
                  </a:ext>
                </a:extLst>
              </p:cNvPr>
              <p:cNvSpPr txBox="1"/>
              <p:nvPr/>
            </p:nvSpPr>
            <p:spPr>
              <a:xfrm>
                <a:off x="7450180" y="3121827"/>
                <a:ext cx="106471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Segoe UI" panose="020B0502040204020203" pitchFamily="34" charset="0"/>
                    <a:cs typeface="Segoe UI" panose="020B0502040204020203" pitchFamily="34" charset="0"/>
                  </a:rPr>
                  <a:t>Visualize</a:t>
                </a:r>
              </a:p>
            </p:txBody>
          </p:sp>
          <p:sp>
            <p:nvSpPr>
              <p:cNvPr id="31" name="CuadroTexto 30">
                <a:extLst>
                  <a:ext uri="{FF2B5EF4-FFF2-40B4-BE49-F238E27FC236}">
                    <a16:creationId xmlns:a16="http://schemas.microsoft.com/office/drawing/2014/main" id="{E3EA0A1F-6BB9-4657-8735-C66267F3CFBA}"/>
                  </a:ext>
                </a:extLst>
              </p:cNvPr>
              <p:cNvSpPr txBox="1"/>
              <p:nvPr/>
            </p:nvSpPr>
            <p:spPr>
              <a:xfrm>
                <a:off x="7450180" y="4400545"/>
                <a:ext cx="107112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Segoe UI" panose="020B0502040204020203" pitchFamily="34" charset="0"/>
                    <a:cs typeface="Segoe UI" panose="020B0502040204020203" pitchFamily="34" charset="0"/>
                  </a:rPr>
                  <a:t>Respond</a:t>
                </a:r>
              </a:p>
            </p:txBody>
          </p:sp>
          <p:sp>
            <p:nvSpPr>
              <p:cNvPr id="33" name="CuadroTexto 32">
                <a:extLst>
                  <a:ext uri="{FF2B5EF4-FFF2-40B4-BE49-F238E27FC236}">
                    <a16:creationId xmlns:a16="http://schemas.microsoft.com/office/drawing/2014/main" id="{858A9BC5-437E-491D-989F-5C36B273243A}"/>
                  </a:ext>
                </a:extLst>
              </p:cNvPr>
              <p:cNvSpPr txBox="1"/>
              <p:nvPr/>
            </p:nvSpPr>
            <p:spPr>
              <a:xfrm>
                <a:off x="7450180" y="5039904"/>
                <a:ext cx="110280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Segoe UI" panose="020B0502040204020203" pitchFamily="34" charset="0"/>
                    <a:cs typeface="Segoe UI" panose="020B0502040204020203" pitchFamily="34" charset="0"/>
                  </a:rPr>
                  <a:t>Integrate</a:t>
                </a:r>
              </a:p>
            </p:txBody>
          </p:sp>
          <p:sp>
            <p:nvSpPr>
              <p:cNvPr id="36" name="Abrir llave 35">
                <a:extLst>
                  <a:ext uri="{FF2B5EF4-FFF2-40B4-BE49-F238E27FC236}">
                    <a16:creationId xmlns:a16="http://schemas.microsoft.com/office/drawing/2014/main" id="{3F3E1BDC-7E08-4770-B0A2-1651F3E1258C}"/>
                  </a:ext>
                </a:extLst>
              </p:cNvPr>
              <p:cNvSpPr/>
              <p:nvPr/>
            </p:nvSpPr>
            <p:spPr>
              <a:xfrm>
                <a:off x="6898433" y="2355591"/>
                <a:ext cx="513282" cy="318052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Conector recto de flecha 37">
                <a:extLst>
                  <a:ext uri="{FF2B5EF4-FFF2-40B4-BE49-F238E27FC236}">
                    <a16:creationId xmlns:a16="http://schemas.microsoft.com/office/drawing/2014/main" id="{2C20A564-70C1-4150-B46A-C37F865D0C62}"/>
                  </a:ext>
                </a:extLst>
              </p:cNvPr>
              <p:cNvCxnSpPr>
                <a:endCxn id="36" idx="1"/>
              </p:cNvCxnSpPr>
              <p:nvPr/>
            </p:nvCxnSpPr>
            <p:spPr>
              <a:xfrm>
                <a:off x="6440556" y="3945852"/>
                <a:ext cx="4578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72AF7480-D95D-40CF-9BFC-256A68062D53}"/>
                  </a:ext>
                </a:extLst>
              </p:cNvPr>
              <p:cNvCxnSpPr>
                <a:cxnSpLocks/>
              </p:cNvCxnSpPr>
              <p:nvPr/>
            </p:nvCxnSpPr>
            <p:spPr>
              <a:xfrm>
                <a:off x="4114800" y="3955791"/>
                <a:ext cx="88857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1" name="Rectángulo: esquinas redondeadas 40">
                <a:extLst>
                  <a:ext uri="{FF2B5EF4-FFF2-40B4-BE49-F238E27FC236}">
                    <a16:creationId xmlns:a16="http://schemas.microsoft.com/office/drawing/2014/main" id="{18E992D3-AA44-4A4D-B5F9-B57859B2719A}"/>
                  </a:ext>
                </a:extLst>
              </p:cNvPr>
              <p:cNvSpPr/>
              <p:nvPr/>
            </p:nvSpPr>
            <p:spPr>
              <a:xfrm>
                <a:off x="5108667" y="1968983"/>
                <a:ext cx="5049124" cy="434235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mj-lt"/>
                </a:endParaRPr>
              </a:p>
            </p:txBody>
          </p:sp>
          <p:sp>
            <p:nvSpPr>
              <p:cNvPr id="43" name="Rectángulo: esquinas redondeadas 42">
                <a:extLst>
                  <a:ext uri="{FF2B5EF4-FFF2-40B4-BE49-F238E27FC236}">
                    <a16:creationId xmlns:a16="http://schemas.microsoft.com/office/drawing/2014/main" id="{5499A92E-FAF7-43F3-9E0B-B1205AA14267}"/>
                  </a:ext>
                </a:extLst>
              </p:cNvPr>
              <p:cNvSpPr/>
              <p:nvPr/>
            </p:nvSpPr>
            <p:spPr>
              <a:xfrm>
                <a:off x="708185" y="2643816"/>
                <a:ext cx="3368150" cy="29285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dirty="0">
                    <a:solidFill>
                      <a:sysClr val="windowText" lastClr="000000"/>
                    </a:solidFill>
                    <a:latin typeface="Segoe UI" panose="020B0502040204020203" pitchFamily="34" charset="0"/>
                    <a:cs typeface="Segoe UI" panose="020B0502040204020203" pitchFamily="34" charset="0"/>
                  </a:rPr>
                  <a:t>Sources of Monitoring Data</a:t>
                </a:r>
              </a:p>
            </p:txBody>
          </p:sp>
          <p:grpSp>
            <p:nvGrpSpPr>
              <p:cNvPr id="47" name="Group 31">
                <a:extLst>
                  <a:ext uri="{FF2B5EF4-FFF2-40B4-BE49-F238E27FC236}">
                    <a16:creationId xmlns:a16="http://schemas.microsoft.com/office/drawing/2014/main" id="{8090834A-1AA5-4035-B1FD-BE61C4796F46}"/>
                  </a:ext>
                </a:extLst>
              </p:cNvPr>
              <p:cNvGrpSpPr/>
              <p:nvPr/>
            </p:nvGrpSpPr>
            <p:grpSpPr>
              <a:xfrm>
                <a:off x="6151966" y="4296789"/>
                <a:ext cx="484823" cy="483044"/>
                <a:chOff x="3679397" y="6306269"/>
                <a:chExt cx="484823" cy="483044"/>
              </a:xfrm>
            </p:grpSpPr>
            <p:sp>
              <p:nvSpPr>
                <p:cNvPr id="48" name="Freeform: Shape 153">
                  <a:extLst>
                    <a:ext uri="{FF2B5EF4-FFF2-40B4-BE49-F238E27FC236}">
                      <a16:creationId xmlns:a16="http://schemas.microsoft.com/office/drawing/2014/main" id="{A5E4FF25-E7D3-439A-9124-2676FFDE344C}"/>
                    </a:ext>
                  </a:extLst>
                </p:cNvPr>
                <p:cNvSpPr/>
                <p:nvPr/>
              </p:nvSpPr>
              <p:spPr>
                <a:xfrm>
                  <a:off x="3679397" y="6497213"/>
                  <a:ext cx="292100" cy="292100"/>
                </a:xfrm>
                <a:custGeom>
                  <a:avLst/>
                  <a:gdLst>
                    <a:gd name="connsiteX0" fmla="*/ 130080 w 292100"/>
                    <a:gd name="connsiteY0" fmla="*/ 167672 h 292100"/>
                    <a:gd name="connsiteX1" fmla="*/ 130080 w 292100"/>
                    <a:gd name="connsiteY1" fmla="*/ 7144 h 292100"/>
                    <a:gd name="connsiteX2" fmla="*/ 7144 w 292100"/>
                    <a:gd name="connsiteY2" fmla="*/ 148622 h 292100"/>
                    <a:gd name="connsiteX3" fmla="*/ 149130 w 292100"/>
                    <a:gd name="connsiteY3" fmla="*/ 290481 h 292100"/>
                    <a:gd name="connsiteX4" fmla="*/ 290481 w 292100"/>
                    <a:gd name="connsiteY4" fmla="*/ 167672 h 292100"/>
                    <a:gd name="connsiteX5" fmla="*/ 130080 w 292100"/>
                    <a:gd name="connsiteY5" fmla="*/ 167672 h 292100"/>
                    <a:gd name="connsiteX6" fmla="*/ 53880 w 292100"/>
                    <a:gd name="connsiteY6" fmla="*/ 110522 h 292100"/>
                    <a:gd name="connsiteX7" fmla="*/ 91980 w 292100"/>
                    <a:gd name="connsiteY7" fmla="*/ 110522 h 292100"/>
                    <a:gd name="connsiteX8" fmla="*/ 91980 w 292100"/>
                    <a:gd name="connsiteY8" fmla="*/ 148622 h 292100"/>
                    <a:gd name="connsiteX9" fmla="*/ 53880 w 292100"/>
                    <a:gd name="connsiteY9" fmla="*/ 148622 h 292100"/>
                    <a:gd name="connsiteX10" fmla="*/ 53880 w 292100"/>
                    <a:gd name="connsiteY10" fmla="*/ 110522 h 292100"/>
                    <a:gd name="connsiteX11" fmla="*/ 130080 w 292100"/>
                    <a:gd name="connsiteY11" fmla="*/ 262922 h 292100"/>
                    <a:gd name="connsiteX12" fmla="*/ 91980 w 292100"/>
                    <a:gd name="connsiteY12" fmla="*/ 262922 h 292100"/>
                    <a:gd name="connsiteX13" fmla="*/ 91980 w 292100"/>
                    <a:gd name="connsiteY13" fmla="*/ 224822 h 292100"/>
                    <a:gd name="connsiteX14" fmla="*/ 130080 w 292100"/>
                    <a:gd name="connsiteY14" fmla="*/ 224822 h 292100"/>
                    <a:gd name="connsiteX15" fmla="*/ 130080 w 292100"/>
                    <a:gd name="connsiteY15" fmla="*/ 262922 h 292100"/>
                    <a:gd name="connsiteX16" fmla="*/ 244380 w 292100"/>
                    <a:gd name="connsiteY16" fmla="*/ 224822 h 292100"/>
                    <a:gd name="connsiteX17" fmla="*/ 206280 w 292100"/>
                    <a:gd name="connsiteY17" fmla="*/ 224822 h 292100"/>
                    <a:gd name="connsiteX18" fmla="*/ 206280 w 292100"/>
                    <a:gd name="connsiteY18" fmla="*/ 186722 h 292100"/>
                    <a:gd name="connsiteX19" fmla="*/ 244380 w 292100"/>
                    <a:gd name="connsiteY19" fmla="*/ 186722 h 292100"/>
                    <a:gd name="connsiteX20" fmla="*/ 244380 w 292100"/>
                    <a:gd name="connsiteY20" fmla="*/ 224822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2100" h="292100">
                      <a:moveTo>
                        <a:pt x="130080" y="167672"/>
                      </a:moveTo>
                      <a:lnTo>
                        <a:pt x="130080" y="7144"/>
                      </a:lnTo>
                      <a:cubicBezTo>
                        <a:pt x="60103" y="16415"/>
                        <a:pt x="7144" y="76105"/>
                        <a:pt x="7144" y="148622"/>
                      </a:cubicBezTo>
                      <a:cubicBezTo>
                        <a:pt x="7144" y="227489"/>
                        <a:pt x="70136" y="290481"/>
                        <a:pt x="149130" y="290481"/>
                      </a:cubicBezTo>
                      <a:cubicBezTo>
                        <a:pt x="221520" y="290481"/>
                        <a:pt x="281210" y="237522"/>
                        <a:pt x="290481" y="167672"/>
                      </a:cubicBezTo>
                      <a:lnTo>
                        <a:pt x="130080" y="167672"/>
                      </a:lnTo>
                      <a:close/>
                      <a:moveTo>
                        <a:pt x="53880" y="110522"/>
                      </a:moveTo>
                      <a:lnTo>
                        <a:pt x="91980" y="110522"/>
                      </a:lnTo>
                      <a:lnTo>
                        <a:pt x="91980" y="148622"/>
                      </a:lnTo>
                      <a:lnTo>
                        <a:pt x="53880" y="148622"/>
                      </a:lnTo>
                      <a:lnTo>
                        <a:pt x="53880" y="110522"/>
                      </a:lnTo>
                      <a:close/>
                      <a:moveTo>
                        <a:pt x="130080" y="262922"/>
                      </a:moveTo>
                      <a:lnTo>
                        <a:pt x="91980" y="262922"/>
                      </a:lnTo>
                      <a:lnTo>
                        <a:pt x="91980" y="224822"/>
                      </a:lnTo>
                      <a:lnTo>
                        <a:pt x="130080" y="224822"/>
                      </a:lnTo>
                      <a:lnTo>
                        <a:pt x="130080" y="262922"/>
                      </a:lnTo>
                      <a:close/>
                      <a:moveTo>
                        <a:pt x="244380" y="224822"/>
                      </a:moveTo>
                      <a:lnTo>
                        <a:pt x="206280" y="224822"/>
                      </a:lnTo>
                      <a:lnTo>
                        <a:pt x="206280" y="186722"/>
                      </a:lnTo>
                      <a:lnTo>
                        <a:pt x="244380" y="186722"/>
                      </a:lnTo>
                      <a:lnTo>
                        <a:pt x="244380" y="224822"/>
                      </a:lnTo>
                      <a:close/>
                    </a:path>
                  </a:pathLst>
                </a:custGeom>
                <a:solidFill>
                  <a:srgbClr val="0078D7"/>
                </a:solidFill>
                <a:ln w="7144" cap="flat">
                  <a:noFill/>
                  <a:prstDash val="solid"/>
                  <a:miter/>
                </a:ln>
              </p:spPr>
              <p:txBody>
                <a:bodyPr rtlCol="0" anchor="ctr"/>
                <a:lstStyle/>
                <a:p>
                  <a:endParaRPr lang="es-UY"/>
                </a:p>
              </p:txBody>
            </p:sp>
            <p:sp>
              <p:nvSpPr>
                <p:cNvPr id="49" name="Freeform: Shape 154">
                  <a:extLst>
                    <a:ext uri="{FF2B5EF4-FFF2-40B4-BE49-F238E27FC236}">
                      <a16:creationId xmlns:a16="http://schemas.microsoft.com/office/drawing/2014/main" id="{77B795BE-6D18-4BAB-9E56-2CDCAFA08497}"/>
                    </a:ext>
                  </a:extLst>
                </p:cNvPr>
                <p:cNvSpPr/>
                <p:nvPr/>
              </p:nvSpPr>
              <p:spPr>
                <a:xfrm>
                  <a:off x="3821320" y="6306269"/>
                  <a:ext cx="342900" cy="342900"/>
                </a:xfrm>
                <a:custGeom>
                  <a:avLst/>
                  <a:gdLst>
                    <a:gd name="connsiteX0" fmla="*/ 173895 w 342900"/>
                    <a:gd name="connsiteY0" fmla="*/ 7144 h 342900"/>
                    <a:gd name="connsiteX1" fmla="*/ 7144 w 342900"/>
                    <a:gd name="connsiteY1" fmla="*/ 172879 h 342900"/>
                    <a:gd name="connsiteX2" fmla="*/ 7144 w 342900"/>
                    <a:gd name="connsiteY2" fmla="*/ 339503 h 342900"/>
                    <a:gd name="connsiteX3" fmla="*/ 173895 w 342900"/>
                    <a:gd name="connsiteY3" fmla="*/ 339503 h 342900"/>
                    <a:gd name="connsiteX4" fmla="*/ 339630 w 342900"/>
                    <a:gd name="connsiteY4" fmla="*/ 172879 h 342900"/>
                    <a:gd name="connsiteX5" fmla="*/ 173895 w 342900"/>
                    <a:gd name="connsiteY5" fmla="*/ 7144 h 342900"/>
                    <a:gd name="connsiteX6" fmla="*/ 111919 w 342900"/>
                    <a:gd name="connsiteY6" fmla="*/ 258604 h 342900"/>
                    <a:gd name="connsiteX7" fmla="*/ 78645 w 342900"/>
                    <a:gd name="connsiteY7" fmla="*/ 258604 h 342900"/>
                    <a:gd name="connsiteX8" fmla="*/ 78645 w 342900"/>
                    <a:gd name="connsiteY8" fmla="*/ 149003 h 342900"/>
                    <a:gd name="connsiteX9" fmla="*/ 111919 w 342900"/>
                    <a:gd name="connsiteY9" fmla="*/ 149003 h 342900"/>
                    <a:gd name="connsiteX10" fmla="*/ 111919 w 342900"/>
                    <a:gd name="connsiteY10" fmla="*/ 258604 h 342900"/>
                    <a:gd name="connsiteX11" fmla="*/ 183420 w 342900"/>
                    <a:gd name="connsiteY11" fmla="*/ 258604 h 342900"/>
                    <a:gd name="connsiteX12" fmla="*/ 150019 w 342900"/>
                    <a:gd name="connsiteY12" fmla="*/ 258604 h 342900"/>
                    <a:gd name="connsiteX13" fmla="*/ 150019 w 342900"/>
                    <a:gd name="connsiteY13" fmla="*/ 182404 h 342900"/>
                    <a:gd name="connsiteX14" fmla="*/ 183420 w 342900"/>
                    <a:gd name="connsiteY14" fmla="*/ 182404 h 342900"/>
                    <a:gd name="connsiteX15" fmla="*/ 183420 w 342900"/>
                    <a:gd name="connsiteY15" fmla="*/ 258604 h 342900"/>
                    <a:gd name="connsiteX16" fmla="*/ 254794 w 342900"/>
                    <a:gd name="connsiteY16" fmla="*/ 258604 h 342900"/>
                    <a:gd name="connsiteX17" fmla="*/ 221520 w 342900"/>
                    <a:gd name="connsiteY17" fmla="*/ 258604 h 342900"/>
                    <a:gd name="connsiteX18" fmla="*/ 221520 w 342900"/>
                    <a:gd name="connsiteY18" fmla="*/ 110903 h 342900"/>
                    <a:gd name="connsiteX19" fmla="*/ 254794 w 342900"/>
                    <a:gd name="connsiteY19" fmla="*/ 110903 h 342900"/>
                    <a:gd name="connsiteX20" fmla="*/ 254794 w 342900"/>
                    <a:gd name="connsiteY20" fmla="*/ 258604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2900" h="342900">
                      <a:moveTo>
                        <a:pt x="173895" y="7144"/>
                      </a:moveTo>
                      <a:cubicBezTo>
                        <a:pt x="80550" y="7144"/>
                        <a:pt x="7144" y="79534"/>
                        <a:pt x="7144" y="172879"/>
                      </a:cubicBezTo>
                      <a:lnTo>
                        <a:pt x="7144" y="339503"/>
                      </a:lnTo>
                      <a:cubicBezTo>
                        <a:pt x="7144" y="339503"/>
                        <a:pt x="130969" y="339503"/>
                        <a:pt x="173895" y="339503"/>
                      </a:cubicBezTo>
                      <a:cubicBezTo>
                        <a:pt x="267113" y="339503"/>
                        <a:pt x="339630" y="266097"/>
                        <a:pt x="339630" y="172879"/>
                      </a:cubicBezTo>
                      <a:cubicBezTo>
                        <a:pt x="339630" y="79534"/>
                        <a:pt x="267113" y="7144"/>
                        <a:pt x="173895" y="7144"/>
                      </a:cubicBezTo>
                      <a:close/>
                      <a:moveTo>
                        <a:pt x="111919" y="258604"/>
                      </a:moveTo>
                      <a:lnTo>
                        <a:pt x="78645" y="258604"/>
                      </a:lnTo>
                      <a:lnTo>
                        <a:pt x="78645" y="149003"/>
                      </a:lnTo>
                      <a:lnTo>
                        <a:pt x="111919" y="149003"/>
                      </a:lnTo>
                      <a:lnTo>
                        <a:pt x="111919" y="258604"/>
                      </a:lnTo>
                      <a:close/>
                      <a:moveTo>
                        <a:pt x="183420" y="258604"/>
                      </a:moveTo>
                      <a:lnTo>
                        <a:pt x="150019" y="258604"/>
                      </a:lnTo>
                      <a:lnTo>
                        <a:pt x="150019" y="182404"/>
                      </a:lnTo>
                      <a:lnTo>
                        <a:pt x="183420" y="182404"/>
                      </a:lnTo>
                      <a:lnTo>
                        <a:pt x="183420" y="258604"/>
                      </a:lnTo>
                      <a:close/>
                      <a:moveTo>
                        <a:pt x="254794" y="258604"/>
                      </a:moveTo>
                      <a:lnTo>
                        <a:pt x="221520" y="258604"/>
                      </a:lnTo>
                      <a:lnTo>
                        <a:pt x="221520" y="110903"/>
                      </a:lnTo>
                      <a:lnTo>
                        <a:pt x="254794" y="110903"/>
                      </a:lnTo>
                      <a:lnTo>
                        <a:pt x="254794" y="258604"/>
                      </a:lnTo>
                      <a:close/>
                    </a:path>
                  </a:pathLst>
                </a:custGeom>
                <a:solidFill>
                  <a:srgbClr val="0078D7"/>
                </a:solidFill>
                <a:ln w="7144" cap="flat">
                  <a:noFill/>
                  <a:prstDash val="solid"/>
                  <a:miter/>
                </a:ln>
              </p:spPr>
              <p:txBody>
                <a:bodyPr rtlCol="0" anchor="ctr"/>
                <a:lstStyle/>
                <a:p>
                  <a:endParaRPr lang="es-UY"/>
                </a:p>
              </p:txBody>
            </p:sp>
          </p:grpSp>
          <p:sp>
            <p:nvSpPr>
              <p:cNvPr id="55" name="Rectángulo: esquinas redondeadas 54">
                <a:extLst>
                  <a:ext uri="{FF2B5EF4-FFF2-40B4-BE49-F238E27FC236}">
                    <a16:creationId xmlns:a16="http://schemas.microsoft.com/office/drawing/2014/main" id="{78B91CC8-A31E-4493-A532-6B1B450B50A5}"/>
                  </a:ext>
                </a:extLst>
              </p:cNvPr>
              <p:cNvSpPr/>
              <p:nvPr/>
            </p:nvSpPr>
            <p:spPr>
              <a:xfrm>
                <a:off x="5766587" y="1669006"/>
                <a:ext cx="2016000" cy="531332"/>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dirty="0">
                    <a:latin typeface="Segoe UI" panose="020B0502040204020203" pitchFamily="34" charset="0"/>
                    <a:cs typeface="Segoe UI" panose="020B0502040204020203" pitchFamily="34" charset="0"/>
                  </a:rPr>
                  <a:t>Azure Monitor</a:t>
                </a:r>
              </a:p>
            </p:txBody>
          </p:sp>
          <p:pic>
            <p:nvPicPr>
              <p:cNvPr id="57" name="Gráfico 56" descr="Timbre">
                <a:extLst>
                  <a:ext uri="{FF2B5EF4-FFF2-40B4-BE49-F238E27FC236}">
                    <a16:creationId xmlns:a16="http://schemas.microsoft.com/office/drawing/2014/main" id="{829B6C2C-4041-4388-8B64-E89C5E452B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087" y="4410501"/>
                <a:ext cx="369332" cy="369332"/>
              </a:xfrm>
              <a:prstGeom prst="rect">
                <a:avLst/>
              </a:prstGeom>
            </p:spPr>
          </p:pic>
          <p:sp>
            <p:nvSpPr>
              <p:cNvPr id="59" name="CuadroTexto 58">
                <a:extLst>
                  <a:ext uri="{FF2B5EF4-FFF2-40B4-BE49-F238E27FC236}">
                    <a16:creationId xmlns:a16="http://schemas.microsoft.com/office/drawing/2014/main" id="{8F8D9B0B-7A0E-4304-BA96-C5653364D7A5}"/>
                  </a:ext>
                </a:extLst>
              </p:cNvPr>
              <p:cNvSpPr txBox="1"/>
              <p:nvPr/>
            </p:nvSpPr>
            <p:spPr>
              <a:xfrm>
                <a:off x="8851909" y="4453181"/>
                <a:ext cx="643509" cy="307777"/>
              </a:xfrm>
              <a:prstGeom prst="rect">
                <a:avLst/>
              </a:prstGeom>
              <a:noFill/>
            </p:spPr>
            <p:txBody>
              <a:bodyPr wrap="none" rtlCol="0">
                <a:spAutoFit/>
              </a:bodyPr>
              <a:lstStyle/>
              <a:p>
                <a:r>
                  <a:rPr lang="en-US" sz="1400" dirty="0">
                    <a:latin typeface="Segoe UI" panose="020B0502040204020203" pitchFamily="34" charset="0"/>
                    <a:cs typeface="Segoe UI" panose="020B0502040204020203" pitchFamily="34" charset="0"/>
                  </a:rPr>
                  <a:t>Alerts</a:t>
                </a:r>
              </a:p>
            </p:txBody>
          </p:sp>
        </p:grpSp>
      </p:grpSp>
    </p:spTree>
    <p:extLst>
      <p:ext uri="{BB962C8B-B14F-4D97-AF65-F5344CB8AC3E}">
        <p14:creationId xmlns:p14="http://schemas.microsoft.com/office/powerpoint/2010/main" val="1611706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A956F-5D0D-44A1-80B1-71643B9F4E7A}"/>
              </a:ext>
            </a:extLst>
          </p:cNvPr>
          <p:cNvSpPr>
            <a:spLocks noGrp="1"/>
          </p:cNvSpPr>
          <p:nvPr>
            <p:ph type="title"/>
          </p:nvPr>
        </p:nvSpPr>
        <p:spPr>
          <a:xfrm>
            <a:off x="5923432" y="318783"/>
            <a:ext cx="5778295" cy="1434518"/>
          </a:xfrm>
        </p:spPr>
        <p:txBody>
          <a:bodyPr>
            <a:normAutofit/>
          </a:bodyPr>
          <a:lstStyle/>
          <a:p>
            <a:pPr algn="ctr"/>
            <a:r>
              <a:rPr lang="en-US" sz="4400" b="0" i="0" noProof="0" dirty="0">
                <a:solidFill>
                  <a:srgbClr val="003264"/>
                </a:solidFill>
                <a:effectLst/>
              </a:rPr>
              <a:t>Different Tiers for Data </a:t>
            </a:r>
            <a:r>
              <a:rPr lang="en-US" sz="4400" dirty="0">
                <a:solidFill>
                  <a:srgbClr val="003264"/>
                </a:solidFill>
              </a:rPr>
              <a:t>C</a:t>
            </a:r>
            <a:r>
              <a:rPr lang="en-US" sz="4400" b="0" i="0" noProof="0" dirty="0" err="1">
                <a:solidFill>
                  <a:srgbClr val="003264"/>
                </a:solidFill>
                <a:effectLst/>
              </a:rPr>
              <a:t>ollection</a:t>
            </a:r>
            <a:endParaRPr lang="en-US" sz="4400" noProof="0" dirty="0">
              <a:solidFill>
                <a:srgbClr val="003264"/>
              </a:solidFill>
            </a:endParaRPr>
          </a:p>
        </p:txBody>
      </p:sp>
      <p:sp>
        <p:nvSpPr>
          <p:cNvPr id="3" name="Marcador de contenido 2">
            <a:extLst>
              <a:ext uri="{FF2B5EF4-FFF2-40B4-BE49-F238E27FC236}">
                <a16:creationId xmlns:a16="http://schemas.microsoft.com/office/drawing/2014/main" id="{6F795E5B-6B7F-411E-B15D-AA2F8305AE52}"/>
              </a:ext>
            </a:extLst>
          </p:cNvPr>
          <p:cNvSpPr>
            <a:spLocks noGrp="1"/>
          </p:cNvSpPr>
          <p:nvPr>
            <p:ph idx="4294967295"/>
          </p:nvPr>
        </p:nvSpPr>
        <p:spPr>
          <a:xfrm>
            <a:off x="6024100" y="2211455"/>
            <a:ext cx="5956300" cy="2779712"/>
          </a:xfrm>
        </p:spPr>
        <p:txBody>
          <a:bodyPr>
            <a:normAutofit/>
          </a:bodyPr>
          <a:lstStyle/>
          <a:p>
            <a:pPr algn="l">
              <a:lnSpc>
                <a:spcPct val="100000"/>
              </a:lnSpc>
              <a:buFont typeface="Arial" panose="020B0604020202020204" pitchFamily="34" charset="0"/>
              <a:buChar char="•"/>
            </a:pPr>
            <a:r>
              <a:rPr lang="en-US" sz="2400" i="0" noProof="0" dirty="0">
                <a:solidFill>
                  <a:srgbClr val="000000"/>
                </a:solidFill>
                <a:effectLst/>
                <a:latin typeface="Segoe UI" panose="020B0502040204020203" pitchFamily="34" charset="0"/>
                <a:cs typeface="Segoe UI" panose="020B0502040204020203" pitchFamily="34" charset="0"/>
              </a:rPr>
              <a:t>Application Monitoring </a:t>
            </a:r>
            <a:r>
              <a:rPr lang="en-US" sz="2400" dirty="0">
                <a:solidFill>
                  <a:srgbClr val="000000"/>
                </a:solidFill>
                <a:latin typeface="Segoe UI" panose="020B0502040204020203" pitchFamily="34" charset="0"/>
                <a:cs typeface="Segoe UI" panose="020B0502040204020203" pitchFamily="34" charset="0"/>
              </a:rPr>
              <a:t>D</a:t>
            </a:r>
            <a:r>
              <a:rPr lang="en-US" sz="2400" i="0" noProof="0" dirty="0" err="1">
                <a:solidFill>
                  <a:srgbClr val="000000"/>
                </a:solidFill>
                <a:effectLst/>
                <a:latin typeface="Segoe UI" panose="020B0502040204020203" pitchFamily="34" charset="0"/>
                <a:cs typeface="Segoe UI" panose="020B0502040204020203" pitchFamily="34" charset="0"/>
              </a:rPr>
              <a:t>ata</a:t>
            </a:r>
            <a:endParaRPr lang="en-US" sz="2400" i="0" noProof="0" dirty="0">
              <a:solidFill>
                <a:srgbClr val="000000"/>
              </a:solidFill>
              <a:effectLst/>
              <a:latin typeface="Segoe UI" panose="020B0502040204020203" pitchFamily="34" charset="0"/>
              <a:cs typeface="Segoe UI" panose="020B0502040204020203" pitchFamily="34" charset="0"/>
            </a:endParaRPr>
          </a:p>
          <a:p>
            <a:pPr algn="l">
              <a:lnSpc>
                <a:spcPct val="100000"/>
              </a:lnSpc>
              <a:buFont typeface="Arial" panose="020B0604020202020204" pitchFamily="34" charset="0"/>
              <a:buChar char="•"/>
            </a:pPr>
            <a:r>
              <a:rPr lang="en-US" sz="2400" i="0" noProof="0" dirty="0">
                <a:solidFill>
                  <a:srgbClr val="000000"/>
                </a:solidFill>
                <a:effectLst/>
                <a:latin typeface="Segoe UI" panose="020B0502040204020203" pitchFamily="34" charset="0"/>
                <a:cs typeface="Segoe UI" panose="020B0502040204020203" pitchFamily="34" charset="0"/>
              </a:rPr>
              <a:t>Guest OS Monitoring </a:t>
            </a:r>
            <a:r>
              <a:rPr lang="en-US" sz="2400" dirty="0">
                <a:solidFill>
                  <a:srgbClr val="000000"/>
                </a:solidFill>
                <a:latin typeface="Segoe UI" panose="020B0502040204020203" pitchFamily="34" charset="0"/>
                <a:cs typeface="Segoe UI" panose="020B0502040204020203" pitchFamily="34" charset="0"/>
              </a:rPr>
              <a:t>D</a:t>
            </a:r>
            <a:r>
              <a:rPr lang="en-US" sz="2400" i="0" noProof="0" dirty="0" err="1">
                <a:solidFill>
                  <a:srgbClr val="000000"/>
                </a:solidFill>
                <a:effectLst/>
                <a:latin typeface="Segoe UI" panose="020B0502040204020203" pitchFamily="34" charset="0"/>
                <a:cs typeface="Segoe UI" panose="020B0502040204020203" pitchFamily="34" charset="0"/>
              </a:rPr>
              <a:t>ata</a:t>
            </a:r>
            <a:endParaRPr lang="en-US" sz="2400" i="0" noProof="0" dirty="0">
              <a:solidFill>
                <a:srgbClr val="000000"/>
              </a:solidFill>
              <a:effectLst/>
              <a:latin typeface="Segoe UI" panose="020B0502040204020203" pitchFamily="34" charset="0"/>
              <a:cs typeface="Segoe UI" panose="020B0502040204020203" pitchFamily="34" charset="0"/>
            </a:endParaRPr>
          </a:p>
          <a:p>
            <a:pPr algn="l">
              <a:lnSpc>
                <a:spcPct val="100000"/>
              </a:lnSpc>
              <a:buFont typeface="Arial" panose="020B0604020202020204" pitchFamily="34" charset="0"/>
              <a:buChar char="•"/>
            </a:pPr>
            <a:r>
              <a:rPr lang="en-US" sz="2400" i="0" noProof="0" dirty="0">
                <a:solidFill>
                  <a:srgbClr val="000000"/>
                </a:solidFill>
                <a:effectLst/>
                <a:latin typeface="Segoe UI" panose="020B0502040204020203" pitchFamily="34" charset="0"/>
                <a:cs typeface="Segoe UI" panose="020B0502040204020203" pitchFamily="34" charset="0"/>
              </a:rPr>
              <a:t>Azure Resource </a:t>
            </a:r>
            <a:r>
              <a:rPr lang="en-US" sz="2400" dirty="0">
                <a:solidFill>
                  <a:srgbClr val="000000"/>
                </a:solidFill>
                <a:latin typeface="Segoe UI" panose="020B0502040204020203" pitchFamily="34" charset="0"/>
                <a:cs typeface="Segoe UI" panose="020B0502040204020203" pitchFamily="34" charset="0"/>
              </a:rPr>
              <a:t>M</a:t>
            </a:r>
            <a:r>
              <a:rPr lang="en-US" sz="2400" i="0" noProof="0" dirty="0" err="1">
                <a:solidFill>
                  <a:srgbClr val="000000"/>
                </a:solidFill>
                <a:effectLst/>
                <a:latin typeface="Segoe UI" panose="020B0502040204020203" pitchFamily="34" charset="0"/>
                <a:cs typeface="Segoe UI" panose="020B0502040204020203" pitchFamily="34" charset="0"/>
              </a:rPr>
              <a:t>onitoring</a:t>
            </a:r>
            <a:r>
              <a:rPr lang="en-US" sz="2400" i="0" noProof="0" dirty="0">
                <a:solidFill>
                  <a:srgbClr val="000000"/>
                </a:solidFill>
                <a:effectLst/>
                <a:latin typeface="Segoe UI" panose="020B0502040204020203" pitchFamily="34" charset="0"/>
                <a:cs typeface="Segoe UI" panose="020B0502040204020203" pitchFamily="34" charset="0"/>
              </a:rPr>
              <a:t> </a:t>
            </a:r>
            <a:r>
              <a:rPr lang="en-US" sz="2400" dirty="0">
                <a:solidFill>
                  <a:srgbClr val="000000"/>
                </a:solidFill>
                <a:latin typeface="Segoe UI" panose="020B0502040204020203" pitchFamily="34" charset="0"/>
                <a:cs typeface="Segoe UI" panose="020B0502040204020203" pitchFamily="34" charset="0"/>
              </a:rPr>
              <a:t>D</a:t>
            </a:r>
            <a:r>
              <a:rPr lang="en-US" sz="2400" i="0" noProof="0" dirty="0" err="1">
                <a:solidFill>
                  <a:srgbClr val="000000"/>
                </a:solidFill>
                <a:effectLst/>
                <a:latin typeface="Segoe UI" panose="020B0502040204020203" pitchFamily="34" charset="0"/>
                <a:cs typeface="Segoe UI" panose="020B0502040204020203" pitchFamily="34" charset="0"/>
              </a:rPr>
              <a:t>ata</a:t>
            </a:r>
            <a:endParaRPr lang="en-US" sz="2400" i="0" noProof="0" dirty="0">
              <a:solidFill>
                <a:srgbClr val="000000"/>
              </a:solidFill>
              <a:effectLst/>
              <a:latin typeface="Segoe UI" panose="020B0502040204020203" pitchFamily="34" charset="0"/>
              <a:cs typeface="Segoe UI" panose="020B0502040204020203" pitchFamily="34" charset="0"/>
            </a:endParaRPr>
          </a:p>
          <a:p>
            <a:pPr algn="l">
              <a:lnSpc>
                <a:spcPct val="100000"/>
              </a:lnSpc>
              <a:buFont typeface="Arial" panose="020B0604020202020204" pitchFamily="34" charset="0"/>
              <a:buChar char="•"/>
            </a:pPr>
            <a:r>
              <a:rPr lang="en-US" sz="2400" i="0" noProof="0" dirty="0">
                <a:solidFill>
                  <a:srgbClr val="000000"/>
                </a:solidFill>
                <a:effectLst/>
                <a:latin typeface="Segoe UI" panose="020B0502040204020203" pitchFamily="34" charset="0"/>
                <a:cs typeface="Segoe UI" panose="020B0502040204020203" pitchFamily="34" charset="0"/>
              </a:rPr>
              <a:t>Azure Subscription </a:t>
            </a:r>
            <a:r>
              <a:rPr lang="en-US" sz="2400" dirty="0">
                <a:solidFill>
                  <a:srgbClr val="000000"/>
                </a:solidFill>
                <a:latin typeface="Segoe UI" panose="020B0502040204020203" pitchFamily="34" charset="0"/>
                <a:cs typeface="Segoe UI" panose="020B0502040204020203" pitchFamily="34" charset="0"/>
              </a:rPr>
              <a:t>M</a:t>
            </a:r>
            <a:r>
              <a:rPr lang="en-US" sz="2400" i="0" noProof="0" dirty="0" err="1">
                <a:solidFill>
                  <a:srgbClr val="000000"/>
                </a:solidFill>
                <a:effectLst/>
                <a:latin typeface="Segoe UI" panose="020B0502040204020203" pitchFamily="34" charset="0"/>
                <a:cs typeface="Segoe UI" panose="020B0502040204020203" pitchFamily="34" charset="0"/>
              </a:rPr>
              <a:t>onitoring</a:t>
            </a:r>
            <a:r>
              <a:rPr lang="en-US" sz="2400" i="0" noProof="0" dirty="0">
                <a:solidFill>
                  <a:srgbClr val="000000"/>
                </a:solidFill>
                <a:effectLst/>
                <a:latin typeface="Segoe UI" panose="020B0502040204020203" pitchFamily="34" charset="0"/>
                <a:cs typeface="Segoe UI" panose="020B0502040204020203" pitchFamily="34" charset="0"/>
              </a:rPr>
              <a:t> </a:t>
            </a:r>
            <a:r>
              <a:rPr lang="en-US" sz="2400" dirty="0">
                <a:solidFill>
                  <a:srgbClr val="000000"/>
                </a:solidFill>
                <a:latin typeface="Segoe UI" panose="020B0502040204020203" pitchFamily="34" charset="0"/>
                <a:cs typeface="Segoe UI" panose="020B0502040204020203" pitchFamily="34" charset="0"/>
              </a:rPr>
              <a:t>D</a:t>
            </a:r>
            <a:r>
              <a:rPr lang="en-US" sz="2400" i="0" noProof="0" dirty="0" err="1">
                <a:solidFill>
                  <a:srgbClr val="000000"/>
                </a:solidFill>
                <a:effectLst/>
                <a:latin typeface="Segoe UI" panose="020B0502040204020203" pitchFamily="34" charset="0"/>
                <a:cs typeface="Segoe UI" panose="020B0502040204020203" pitchFamily="34" charset="0"/>
              </a:rPr>
              <a:t>ata</a:t>
            </a:r>
            <a:endParaRPr lang="en-US" sz="2400" i="0" noProof="0" dirty="0">
              <a:solidFill>
                <a:srgbClr val="000000"/>
              </a:solidFill>
              <a:effectLst/>
              <a:latin typeface="Segoe UI" panose="020B0502040204020203" pitchFamily="34" charset="0"/>
              <a:cs typeface="Segoe UI" panose="020B0502040204020203" pitchFamily="34" charset="0"/>
            </a:endParaRPr>
          </a:p>
          <a:p>
            <a:pPr algn="l">
              <a:lnSpc>
                <a:spcPct val="100000"/>
              </a:lnSpc>
              <a:buFont typeface="Arial" panose="020B0604020202020204" pitchFamily="34" charset="0"/>
              <a:buChar char="•"/>
            </a:pPr>
            <a:r>
              <a:rPr lang="en-US" sz="2400" i="0" noProof="0" dirty="0">
                <a:solidFill>
                  <a:srgbClr val="000000"/>
                </a:solidFill>
                <a:effectLst/>
                <a:latin typeface="Segoe UI" panose="020B0502040204020203" pitchFamily="34" charset="0"/>
                <a:cs typeface="Segoe UI" panose="020B0502040204020203" pitchFamily="34" charset="0"/>
              </a:rPr>
              <a:t>Azure Tenant </a:t>
            </a:r>
            <a:r>
              <a:rPr lang="en-US" sz="2400" dirty="0">
                <a:solidFill>
                  <a:srgbClr val="000000"/>
                </a:solidFill>
                <a:latin typeface="Segoe UI" panose="020B0502040204020203" pitchFamily="34" charset="0"/>
                <a:cs typeface="Segoe UI" panose="020B0502040204020203" pitchFamily="34" charset="0"/>
              </a:rPr>
              <a:t>M</a:t>
            </a:r>
            <a:r>
              <a:rPr lang="en-US" sz="2400" i="0" noProof="0" dirty="0" err="1">
                <a:solidFill>
                  <a:srgbClr val="000000"/>
                </a:solidFill>
                <a:effectLst/>
                <a:latin typeface="Segoe UI" panose="020B0502040204020203" pitchFamily="34" charset="0"/>
                <a:cs typeface="Segoe UI" panose="020B0502040204020203" pitchFamily="34" charset="0"/>
              </a:rPr>
              <a:t>onitoring</a:t>
            </a:r>
            <a:r>
              <a:rPr lang="en-US" sz="2400" i="0" noProof="0" dirty="0">
                <a:solidFill>
                  <a:srgbClr val="000000"/>
                </a:solidFill>
                <a:effectLst/>
                <a:latin typeface="Segoe UI" panose="020B0502040204020203" pitchFamily="34" charset="0"/>
                <a:cs typeface="Segoe UI" panose="020B0502040204020203" pitchFamily="34" charset="0"/>
              </a:rPr>
              <a:t> </a:t>
            </a:r>
            <a:r>
              <a:rPr lang="en-US" sz="2400" dirty="0">
                <a:solidFill>
                  <a:srgbClr val="000000"/>
                </a:solidFill>
                <a:latin typeface="Segoe UI" panose="020B0502040204020203" pitchFamily="34" charset="0"/>
                <a:cs typeface="Segoe UI" panose="020B0502040204020203" pitchFamily="34" charset="0"/>
              </a:rPr>
              <a:t>D</a:t>
            </a:r>
            <a:r>
              <a:rPr lang="en-US" sz="2400" i="0" noProof="0" dirty="0" err="1">
                <a:solidFill>
                  <a:srgbClr val="000000"/>
                </a:solidFill>
                <a:effectLst/>
                <a:latin typeface="Segoe UI" panose="020B0502040204020203" pitchFamily="34" charset="0"/>
                <a:cs typeface="Segoe UI" panose="020B0502040204020203" pitchFamily="34" charset="0"/>
              </a:rPr>
              <a:t>ata</a:t>
            </a:r>
            <a:endParaRPr lang="en-US" sz="2400" noProof="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78179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EC22B-660E-4BED-AC15-16EF4BE3B6D9}"/>
              </a:ext>
            </a:extLst>
          </p:cNvPr>
          <p:cNvSpPr>
            <a:spLocks noGrp="1"/>
          </p:cNvSpPr>
          <p:nvPr>
            <p:ph type="title"/>
          </p:nvPr>
        </p:nvSpPr>
        <p:spPr/>
        <p:txBody>
          <a:bodyPr/>
          <a:lstStyle/>
          <a:p>
            <a:pPr algn="ctr"/>
            <a:r>
              <a:rPr lang="en-US" noProof="0" dirty="0"/>
              <a:t>Metrics</a:t>
            </a:r>
          </a:p>
        </p:txBody>
      </p:sp>
      <p:pic>
        <p:nvPicPr>
          <p:cNvPr id="5" name="Marcador de contenido 4">
            <a:extLst>
              <a:ext uri="{FF2B5EF4-FFF2-40B4-BE49-F238E27FC236}">
                <a16:creationId xmlns:a16="http://schemas.microsoft.com/office/drawing/2014/main" id="{280AA1A1-FCCA-413E-8B8C-A2A27097972C}"/>
              </a:ext>
            </a:extLst>
          </p:cNvPr>
          <p:cNvPicPr>
            <a:picLocks noGrp="1" noChangeAspect="1"/>
          </p:cNvPicPr>
          <p:nvPr>
            <p:ph idx="1"/>
          </p:nvPr>
        </p:nvPicPr>
        <p:blipFill>
          <a:blip r:embed="rId2"/>
          <a:stretch>
            <a:fillRect/>
          </a:stretch>
        </p:blipFill>
        <p:spPr>
          <a:xfrm>
            <a:off x="5546195" y="2305103"/>
            <a:ext cx="5807605" cy="27130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7" name="CuadroTexto 6">
            <a:extLst>
              <a:ext uri="{FF2B5EF4-FFF2-40B4-BE49-F238E27FC236}">
                <a16:creationId xmlns:a16="http://schemas.microsoft.com/office/drawing/2014/main" id="{B103E3E2-6AFE-4009-973C-0D0EC640E15C}"/>
              </a:ext>
            </a:extLst>
          </p:cNvPr>
          <p:cNvSpPr txBox="1"/>
          <p:nvPr/>
        </p:nvSpPr>
        <p:spPr>
          <a:xfrm>
            <a:off x="628474" y="2736449"/>
            <a:ext cx="3826079" cy="1692771"/>
          </a:xfrm>
          <a:prstGeom prst="rect">
            <a:avLst/>
          </a:prstGeom>
          <a:noFill/>
        </p:spPr>
        <p:txBody>
          <a:bodyPr wrap="square">
            <a:spAutoFit/>
          </a:bodyPr>
          <a:lstStyle/>
          <a:p>
            <a:r>
              <a:rPr lang="en-US" sz="2600" b="0" i="0" dirty="0">
                <a:solidFill>
                  <a:srgbClr val="000000"/>
                </a:solidFill>
                <a:effectLst/>
                <a:latin typeface="Segoe UI" panose="020B0502040204020203" pitchFamily="34" charset="0"/>
                <a:cs typeface="Segoe UI" panose="020B0502040204020203" pitchFamily="34" charset="0"/>
              </a:rPr>
              <a:t>Numerical values that describe some aspect of a system at a particular point in time. </a:t>
            </a:r>
          </a:p>
        </p:txBody>
      </p:sp>
    </p:spTree>
    <p:extLst>
      <p:ext uri="{BB962C8B-B14F-4D97-AF65-F5344CB8AC3E}">
        <p14:creationId xmlns:p14="http://schemas.microsoft.com/office/powerpoint/2010/main" val="381395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505B30-DCE1-442D-A631-9E4AFA91EAB0}"/>
              </a:ext>
            </a:extLst>
          </p:cNvPr>
          <p:cNvSpPr>
            <a:spLocks noGrp="1"/>
          </p:cNvSpPr>
          <p:nvPr>
            <p:ph type="title"/>
          </p:nvPr>
        </p:nvSpPr>
        <p:spPr/>
        <p:txBody>
          <a:bodyPr/>
          <a:lstStyle/>
          <a:p>
            <a:pPr algn="ctr"/>
            <a:r>
              <a:rPr lang="en-US" noProof="0" dirty="0"/>
              <a:t>Logs</a:t>
            </a:r>
          </a:p>
        </p:txBody>
      </p:sp>
      <p:sp>
        <p:nvSpPr>
          <p:cNvPr id="3" name="Marcador de contenido 2">
            <a:extLst>
              <a:ext uri="{FF2B5EF4-FFF2-40B4-BE49-F238E27FC236}">
                <a16:creationId xmlns:a16="http://schemas.microsoft.com/office/drawing/2014/main" id="{7D0C4940-39ED-465E-8DBB-B7A326B2FE92}"/>
              </a:ext>
            </a:extLst>
          </p:cNvPr>
          <p:cNvSpPr>
            <a:spLocks noGrp="1"/>
          </p:cNvSpPr>
          <p:nvPr>
            <p:ph idx="1"/>
          </p:nvPr>
        </p:nvSpPr>
        <p:spPr>
          <a:xfrm>
            <a:off x="838200" y="1690688"/>
            <a:ext cx="7765026" cy="4351338"/>
          </a:xfrm>
        </p:spPr>
        <p:txBody>
          <a:bodyPr>
            <a:normAutofit/>
          </a:bodyPr>
          <a:lstStyle/>
          <a:p>
            <a:pPr algn="l">
              <a:lnSpc>
                <a:spcPct val="110000"/>
              </a:lnSpc>
            </a:pPr>
            <a:r>
              <a:rPr lang="en-US" sz="2200" b="0" i="0" noProof="0" dirty="0">
                <a:solidFill>
                  <a:srgbClr val="000000"/>
                </a:solidFill>
                <a:effectLst/>
              </a:rPr>
              <a:t>Log data collected by Azure Monitor is stored in Log Analytics.</a:t>
            </a:r>
          </a:p>
          <a:p>
            <a:pPr algn="l">
              <a:lnSpc>
                <a:spcPct val="110000"/>
              </a:lnSpc>
            </a:pPr>
            <a:r>
              <a:rPr lang="en-US" sz="2200" dirty="0">
                <a:solidFill>
                  <a:srgbClr val="000000"/>
                </a:solidFill>
              </a:rPr>
              <a:t>This </a:t>
            </a:r>
            <a:r>
              <a:rPr lang="en-US" sz="2200" dirty="0" err="1">
                <a:solidFill>
                  <a:srgbClr val="000000"/>
                </a:solidFill>
              </a:rPr>
              <a:t>i</a:t>
            </a:r>
            <a:r>
              <a:rPr lang="en-US" sz="2200" b="0" i="0" noProof="0" dirty="0" err="1">
                <a:solidFill>
                  <a:srgbClr val="000000"/>
                </a:solidFill>
                <a:effectLst/>
              </a:rPr>
              <a:t>ncludes</a:t>
            </a:r>
            <a:r>
              <a:rPr lang="en-US" sz="2200" b="0" i="0" noProof="0" dirty="0">
                <a:solidFill>
                  <a:srgbClr val="000000"/>
                </a:solidFill>
                <a:effectLst/>
              </a:rPr>
              <a:t> rich query language to quickly retrieve, consolidate, and analyze collected data. </a:t>
            </a:r>
          </a:p>
          <a:p>
            <a:pPr algn="l">
              <a:lnSpc>
                <a:spcPct val="110000"/>
              </a:lnSpc>
            </a:pPr>
            <a:r>
              <a:rPr lang="en-US" sz="2200" b="0" i="0" noProof="0" dirty="0">
                <a:solidFill>
                  <a:srgbClr val="000000"/>
                </a:solidFill>
                <a:effectLst/>
              </a:rPr>
              <a:t>Azure Monitor uses a version of the Data Explorer query language that is suitable for simple log queries.</a:t>
            </a:r>
          </a:p>
          <a:p>
            <a:pPr algn="l">
              <a:lnSpc>
                <a:spcPct val="110000"/>
              </a:lnSpc>
            </a:pPr>
            <a:r>
              <a:rPr lang="en-US" sz="2200" dirty="0">
                <a:solidFill>
                  <a:srgbClr val="000000"/>
                </a:solidFill>
              </a:rPr>
              <a:t>This i</a:t>
            </a:r>
            <a:r>
              <a:rPr lang="en-US" sz="2200" b="0" i="0" noProof="0" dirty="0" err="1">
                <a:solidFill>
                  <a:srgbClr val="000000"/>
                </a:solidFill>
                <a:effectLst/>
              </a:rPr>
              <a:t>ncludes</a:t>
            </a:r>
            <a:r>
              <a:rPr lang="en-US" sz="2200" b="0" i="0" noProof="0" dirty="0">
                <a:solidFill>
                  <a:srgbClr val="000000"/>
                </a:solidFill>
                <a:effectLst/>
              </a:rPr>
              <a:t> advanced functionality such as aggregations, joins, and smart analytics. </a:t>
            </a:r>
          </a:p>
          <a:p>
            <a:pPr algn="l">
              <a:lnSpc>
                <a:spcPct val="110000"/>
              </a:lnSpc>
            </a:pPr>
            <a:r>
              <a:rPr lang="en-US" sz="2200" dirty="0">
                <a:solidFill>
                  <a:srgbClr val="000000"/>
                </a:solidFill>
              </a:rPr>
              <a:t>Users</a:t>
            </a:r>
            <a:r>
              <a:rPr lang="en-US" sz="2200" b="0" i="0" noProof="0" dirty="0">
                <a:solidFill>
                  <a:srgbClr val="000000"/>
                </a:solidFill>
                <a:effectLst/>
              </a:rPr>
              <a:t> can quickly learn the query language using multiple lessons. </a:t>
            </a:r>
            <a:endParaRPr lang="en-US" sz="2200" noProof="0" dirty="0"/>
          </a:p>
        </p:txBody>
      </p:sp>
      <p:pic>
        <p:nvPicPr>
          <p:cNvPr id="10" name="Imagen 9">
            <a:extLst>
              <a:ext uri="{FF2B5EF4-FFF2-40B4-BE49-F238E27FC236}">
                <a16:creationId xmlns:a16="http://schemas.microsoft.com/office/drawing/2014/main" id="{02E3E2C5-783D-4B23-A397-B35C4A6E03F0}"/>
              </a:ext>
            </a:extLst>
          </p:cNvPr>
          <p:cNvPicPr>
            <a:picLocks noChangeAspect="1"/>
          </p:cNvPicPr>
          <p:nvPr/>
        </p:nvPicPr>
        <p:blipFill>
          <a:blip r:embed="rId2"/>
          <a:stretch>
            <a:fillRect/>
          </a:stretch>
        </p:blipFill>
        <p:spPr>
          <a:xfrm>
            <a:off x="9669183" y="2825180"/>
            <a:ext cx="1516837" cy="1516837"/>
          </a:xfrm>
          <a:prstGeom prst="rect">
            <a:avLst/>
          </a:prstGeom>
        </p:spPr>
      </p:pic>
    </p:spTree>
    <p:extLst>
      <p:ext uri="{BB962C8B-B14F-4D97-AF65-F5344CB8AC3E}">
        <p14:creationId xmlns:p14="http://schemas.microsoft.com/office/powerpoint/2010/main" val="3627742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1BF994-5D5D-4B27-943B-552B53882B29}"/>
              </a:ext>
            </a:extLst>
          </p:cNvPr>
          <p:cNvSpPr>
            <a:spLocks noGrp="1"/>
          </p:cNvSpPr>
          <p:nvPr>
            <p:ph type="title"/>
          </p:nvPr>
        </p:nvSpPr>
        <p:spPr/>
        <p:txBody>
          <a:bodyPr/>
          <a:lstStyle/>
          <a:p>
            <a:pPr algn="ctr"/>
            <a:r>
              <a:rPr lang="en-US" noProof="0" dirty="0"/>
              <a:t>Data Types</a:t>
            </a:r>
          </a:p>
        </p:txBody>
      </p:sp>
      <p:sp>
        <p:nvSpPr>
          <p:cNvPr id="5" name="CuadroTexto 4">
            <a:extLst>
              <a:ext uri="{FF2B5EF4-FFF2-40B4-BE49-F238E27FC236}">
                <a16:creationId xmlns:a16="http://schemas.microsoft.com/office/drawing/2014/main" id="{8218DB91-D8BF-47C7-8B4C-9B432B505077}"/>
              </a:ext>
            </a:extLst>
          </p:cNvPr>
          <p:cNvSpPr txBox="1"/>
          <p:nvPr/>
        </p:nvSpPr>
        <p:spPr>
          <a:xfrm>
            <a:off x="1032846" y="1690688"/>
            <a:ext cx="6097424"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l"/>
            <a:r>
              <a:rPr lang="en-US" sz="1600" i="0" u="sng" dirty="0">
                <a:solidFill>
                  <a:schemeClr val="bg1"/>
                </a:solidFill>
                <a:effectLst/>
                <a:latin typeface="Segoe UI" panose="020B0502040204020203" pitchFamily="34" charset="0"/>
                <a:cs typeface="Segoe UI" panose="020B0502040204020203" pitchFamily="34" charset="0"/>
              </a:rPr>
              <a:t>Application Monitoring </a:t>
            </a:r>
            <a:r>
              <a:rPr lang="en-US" sz="1600" u="sng" dirty="0">
                <a:solidFill>
                  <a:schemeClr val="bg1"/>
                </a:solidFill>
                <a:latin typeface="Segoe UI" panose="020B0502040204020203" pitchFamily="34" charset="0"/>
                <a:cs typeface="Segoe UI" panose="020B0502040204020203" pitchFamily="34" charset="0"/>
              </a:rPr>
              <a:t>D</a:t>
            </a:r>
            <a:r>
              <a:rPr lang="en-US" sz="1600" i="0" u="sng" dirty="0">
                <a:solidFill>
                  <a:schemeClr val="bg1"/>
                </a:solidFill>
                <a:effectLst/>
                <a:latin typeface="Segoe UI" panose="020B0502040204020203" pitchFamily="34" charset="0"/>
                <a:cs typeface="Segoe UI" panose="020B0502040204020203" pitchFamily="34" charset="0"/>
              </a:rPr>
              <a:t>ata: </a:t>
            </a:r>
            <a:r>
              <a:rPr lang="en-US" sz="1600" i="0" dirty="0">
                <a:solidFill>
                  <a:schemeClr val="bg1"/>
                </a:solidFill>
                <a:effectLst/>
                <a:latin typeface="Segoe UI" panose="020B0502040204020203" pitchFamily="34" charset="0"/>
                <a:cs typeface="Segoe UI" panose="020B0502040204020203" pitchFamily="34" charset="0"/>
              </a:rPr>
              <a:t>Data about the performance and functionality of the code </a:t>
            </a:r>
            <a:r>
              <a:rPr lang="en-US" sz="1600" dirty="0">
                <a:solidFill>
                  <a:schemeClr val="bg1"/>
                </a:solidFill>
                <a:latin typeface="Segoe UI" panose="020B0502040204020203" pitchFamily="34" charset="0"/>
                <a:cs typeface="Segoe UI" panose="020B0502040204020203" pitchFamily="34" charset="0"/>
              </a:rPr>
              <a:t>users</a:t>
            </a:r>
            <a:r>
              <a:rPr lang="en-US" sz="1600" i="0" dirty="0">
                <a:solidFill>
                  <a:schemeClr val="bg1"/>
                </a:solidFill>
                <a:effectLst/>
                <a:latin typeface="Segoe UI" panose="020B0502040204020203" pitchFamily="34" charset="0"/>
                <a:cs typeface="Segoe UI" panose="020B0502040204020203" pitchFamily="34" charset="0"/>
              </a:rPr>
              <a:t> have written – regardless of its platform.</a:t>
            </a:r>
          </a:p>
        </p:txBody>
      </p:sp>
      <p:sp>
        <p:nvSpPr>
          <p:cNvPr id="7" name="CuadroTexto 6">
            <a:extLst>
              <a:ext uri="{FF2B5EF4-FFF2-40B4-BE49-F238E27FC236}">
                <a16:creationId xmlns:a16="http://schemas.microsoft.com/office/drawing/2014/main" id="{509F9E93-FE30-47BC-B6B4-5148CFAEAEED}"/>
              </a:ext>
            </a:extLst>
          </p:cNvPr>
          <p:cNvSpPr txBox="1"/>
          <p:nvPr/>
        </p:nvSpPr>
        <p:spPr>
          <a:xfrm>
            <a:off x="2125106" y="2677228"/>
            <a:ext cx="6097424"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l"/>
            <a:r>
              <a:rPr lang="en-US" sz="1600" i="0" u="sng" dirty="0">
                <a:solidFill>
                  <a:schemeClr val="bg1"/>
                </a:solidFill>
                <a:effectLst/>
                <a:latin typeface="Segoe UI" panose="020B0502040204020203" pitchFamily="34" charset="0"/>
                <a:cs typeface="Segoe UI" panose="020B0502040204020203" pitchFamily="34" charset="0"/>
              </a:rPr>
              <a:t>Guest OS </a:t>
            </a:r>
            <a:r>
              <a:rPr lang="en-US" sz="1600" u="sng" dirty="0">
                <a:solidFill>
                  <a:schemeClr val="bg1"/>
                </a:solidFill>
                <a:latin typeface="Segoe UI" panose="020B0502040204020203" pitchFamily="34" charset="0"/>
                <a:cs typeface="Segoe UI" panose="020B0502040204020203" pitchFamily="34" charset="0"/>
              </a:rPr>
              <a:t>M</a:t>
            </a:r>
            <a:r>
              <a:rPr lang="en-US" sz="1600" i="0" u="sng" dirty="0">
                <a:solidFill>
                  <a:schemeClr val="bg1"/>
                </a:solidFill>
                <a:effectLst/>
                <a:latin typeface="Segoe UI" panose="020B0502040204020203" pitchFamily="34" charset="0"/>
                <a:cs typeface="Segoe UI" panose="020B0502040204020203" pitchFamily="34" charset="0"/>
              </a:rPr>
              <a:t>onitoring </a:t>
            </a:r>
            <a:r>
              <a:rPr lang="en-US" sz="1600" u="sng" dirty="0">
                <a:solidFill>
                  <a:schemeClr val="bg1"/>
                </a:solidFill>
                <a:latin typeface="Segoe UI" panose="020B0502040204020203" pitchFamily="34" charset="0"/>
                <a:cs typeface="Segoe UI" panose="020B0502040204020203" pitchFamily="34" charset="0"/>
              </a:rPr>
              <a:t>D</a:t>
            </a:r>
            <a:r>
              <a:rPr lang="en-US" sz="1600" i="0" u="sng" dirty="0">
                <a:solidFill>
                  <a:schemeClr val="bg1"/>
                </a:solidFill>
                <a:effectLst/>
                <a:latin typeface="Segoe UI" panose="020B0502040204020203" pitchFamily="34" charset="0"/>
                <a:cs typeface="Segoe UI" panose="020B0502040204020203" pitchFamily="34" charset="0"/>
              </a:rPr>
              <a:t>ata: </a:t>
            </a:r>
            <a:r>
              <a:rPr lang="en-US" sz="1600" i="0" dirty="0">
                <a:solidFill>
                  <a:schemeClr val="bg1"/>
                </a:solidFill>
                <a:effectLst/>
                <a:latin typeface="Segoe UI" panose="020B0502040204020203" pitchFamily="34" charset="0"/>
                <a:cs typeface="Segoe UI" panose="020B0502040204020203" pitchFamily="34" charset="0"/>
              </a:rPr>
              <a:t>Data about the operating system on which </a:t>
            </a:r>
            <a:r>
              <a:rPr lang="en-US" sz="1600" dirty="0">
                <a:solidFill>
                  <a:schemeClr val="bg1"/>
                </a:solidFill>
                <a:latin typeface="Segoe UI" panose="020B0502040204020203" pitchFamily="34" charset="0"/>
                <a:cs typeface="Segoe UI" panose="020B0502040204020203" pitchFamily="34" charset="0"/>
              </a:rPr>
              <a:t>the user’s</a:t>
            </a:r>
            <a:r>
              <a:rPr lang="en-US" sz="1600" i="0" dirty="0">
                <a:solidFill>
                  <a:schemeClr val="bg1"/>
                </a:solidFill>
                <a:effectLst/>
                <a:latin typeface="Segoe UI" panose="020B0502040204020203" pitchFamily="34" charset="0"/>
                <a:cs typeface="Segoe UI" panose="020B0502040204020203" pitchFamily="34" charset="0"/>
              </a:rPr>
              <a:t> application is running. This could be running in Azure, another cloud, or on-premises.</a:t>
            </a:r>
          </a:p>
        </p:txBody>
      </p:sp>
      <p:sp>
        <p:nvSpPr>
          <p:cNvPr id="9" name="CuadroTexto 8">
            <a:extLst>
              <a:ext uri="{FF2B5EF4-FFF2-40B4-BE49-F238E27FC236}">
                <a16:creationId xmlns:a16="http://schemas.microsoft.com/office/drawing/2014/main" id="{9B867A71-F1F4-4C5B-8E2D-88E119F224BB}"/>
              </a:ext>
            </a:extLst>
          </p:cNvPr>
          <p:cNvSpPr txBox="1"/>
          <p:nvPr/>
        </p:nvSpPr>
        <p:spPr>
          <a:xfrm>
            <a:off x="3064066" y="3663768"/>
            <a:ext cx="6097424" cy="5847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l"/>
            <a:r>
              <a:rPr lang="en-US" sz="1600" i="0" u="sng" dirty="0">
                <a:solidFill>
                  <a:schemeClr val="bg1"/>
                </a:solidFill>
                <a:effectLst/>
                <a:latin typeface="Segoe UI" panose="020B0502040204020203" pitchFamily="34" charset="0"/>
                <a:cs typeface="Segoe UI" panose="020B0502040204020203" pitchFamily="34" charset="0"/>
              </a:rPr>
              <a:t>Azure Resource </a:t>
            </a:r>
            <a:r>
              <a:rPr lang="en-US" sz="1600" u="sng" dirty="0">
                <a:solidFill>
                  <a:schemeClr val="bg1"/>
                </a:solidFill>
                <a:latin typeface="Segoe UI" panose="020B0502040204020203" pitchFamily="34" charset="0"/>
                <a:cs typeface="Segoe UI" panose="020B0502040204020203" pitchFamily="34" charset="0"/>
              </a:rPr>
              <a:t>M</a:t>
            </a:r>
            <a:r>
              <a:rPr lang="en-US" sz="1600" i="0" u="sng" dirty="0">
                <a:solidFill>
                  <a:schemeClr val="bg1"/>
                </a:solidFill>
                <a:effectLst/>
                <a:latin typeface="Segoe UI" panose="020B0502040204020203" pitchFamily="34" charset="0"/>
                <a:cs typeface="Segoe UI" panose="020B0502040204020203" pitchFamily="34" charset="0"/>
              </a:rPr>
              <a:t>onitoring </a:t>
            </a:r>
            <a:r>
              <a:rPr lang="en-US" sz="1600" u="sng" dirty="0">
                <a:solidFill>
                  <a:schemeClr val="bg1"/>
                </a:solidFill>
                <a:latin typeface="Segoe UI" panose="020B0502040204020203" pitchFamily="34" charset="0"/>
                <a:cs typeface="Segoe UI" panose="020B0502040204020203" pitchFamily="34" charset="0"/>
              </a:rPr>
              <a:t>D</a:t>
            </a:r>
            <a:r>
              <a:rPr lang="en-US" sz="1600" i="0" u="sng" dirty="0">
                <a:solidFill>
                  <a:schemeClr val="bg1"/>
                </a:solidFill>
                <a:effectLst/>
                <a:latin typeface="Segoe UI" panose="020B0502040204020203" pitchFamily="34" charset="0"/>
                <a:cs typeface="Segoe UI" panose="020B0502040204020203" pitchFamily="34" charset="0"/>
              </a:rPr>
              <a:t>ata: </a:t>
            </a:r>
            <a:r>
              <a:rPr lang="en-US" sz="1600" i="0" dirty="0">
                <a:solidFill>
                  <a:schemeClr val="bg1"/>
                </a:solidFill>
                <a:effectLst/>
                <a:latin typeface="Segoe UI" panose="020B0502040204020203" pitchFamily="34" charset="0"/>
                <a:cs typeface="Segoe UI" panose="020B0502040204020203" pitchFamily="34" charset="0"/>
              </a:rPr>
              <a:t>Data about the operation of an Azure resource.</a:t>
            </a:r>
          </a:p>
        </p:txBody>
      </p:sp>
      <p:sp>
        <p:nvSpPr>
          <p:cNvPr id="11" name="CuadroTexto 10">
            <a:extLst>
              <a:ext uri="{FF2B5EF4-FFF2-40B4-BE49-F238E27FC236}">
                <a16:creationId xmlns:a16="http://schemas.microsoft.com/office/drawing/2014/main" id="{60175C8E-8880-4206-AFFB-2817B9B03BCC}"/>
              </a:ext>
            </a:extLst>
          </p:cNvPr>
          <p:cNvSpPr txBox="1"/>
          <p:nvPr/>
        </p:nvSpPr>
        <p:spPr>
          <a:xfrm>
            <a:off x="4148670" y="4404086"/>
            <a:ext cx="6097424" cy="83099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l"/>
            <a:r>
              <a:rPr lang="en-US" sz="1600" i="0" u="sng" dirty="0">
                <a:solidFill>
                  <a:schemeClr val="bg1"/>
                </a:solidFill>
                <a:effectLst/>
                <a:latin typeface="Segoe UI" panose="020B0502040204020203" pitchFamily="34" charset="0"/>
                <a:cs typeface="Segoe UI" panose="020B0502040204020203" pitchFamily="34" charset="0"/>
              </a:rPr>
              <a:t>Azure Subscription </a:t>
            </a:r>
            <a:r>
              <a:rPr lang="en-US" sz="1600" u="sng" dirty="0">
                <a:solidFill>
                  <a:schemeClr val="bg1"/>
                </a:solidFill>
                <a:latin typeface="Segoe UI" panose="020B0502040204020203" pitchFamily="34" charset="0"/>
                <a:cs typeface="Segoe UI" panose="020B0502040204020203" pitchFamily="34" charset="0"/>
              </a:rPr>
              <a:t>M</a:t>
            </a:r>
            <a:r>
              <a:rPr lang="en-US" sz="1600" i="0" u="sng" dirty="0">
                <a:solidFill>
                  <a:schemeClr val="bg1"/>
                </a:solidFill>
                <a:effectLst/>
                <a:latin typeface="Segoe UI" panose="020B0502040204020203" pitchFamily="34" charset="0"/>
                <a:cs typeface="Segoe UI" panose="020B0502040204020203" pitchFamily="34" charset="0"/>
              </a:rPr>
              <a:t>onitoring </a:t>
            </a:r>
            <a:r>
              <a:rPr lang="en-US" sz="1600" u="sng" dirty="0">
                <a:solidFill>
                  <a:schemeClr val="bg1"/>
                </a:solidFill>
                <a:latin typeface="Segoe UI" panose="020B0502040204020203" pitchFamily="34" charset="0"/>
                <a:cs typeface="Segoe UI" panose="020B0502040204020203" pitchFamily="34" charset="0"/>
              </a:rPr>
              <a:t>D</a:t>
            </a:r>
            <a:r>
              <a:rPr lang="en-US" sz="1600" i="0" u="sng" dirty="0">
                <a:solidFill>
                  <a:schemeClr val="bg1"/>
                </a:solidFill>
                <a:effectLst/>
                <a:latin typeface="Segoe UI" panose="020B0502040204020203" pitchFamily="34" charset="0"/>
                <a:cs typeface="Segoe UI" panose="020B0502040204020203" pitchFamily="34" charset="0"/>
              </a:rPr>
              <a:t>ata: </a:t>
            </a:r>
            <a:r>
              <a:rPr lang="en-US" sz="1600" i="0" dirty="0">
                <a:solidFill>
                  <a:schemeClr val="bg1"/>
                </a:solidFill>
                <a:effectLst/>
                <a:latin typeface="Segoe UI" panose="020B0502040204020203" pitchFamily="34" charset="0"/>
                <a:cs typeface="Segoe UI" panose="020B0502040204020203" pitchFamily="34" charset="0"/>
              </a:rPr>
              <a:t>Data about the operation and management of an Azure subscription, as well as data about the health and operation of Azure itself.</a:t>
            </a:r>
          </a:p>
        </p:txBody>
      </p:sp>
      <p:sp>
        <p:nvSpPr>
          <p:cNvPr id="13" name="CuadroTexto 12">
            <a:extLst>
              <a:ext uri="{FF2B5EF4-FFF2-40B4-BE49-F238E27FC236}">
                <a16:creationId xmlns:a16="http://schemas.microsoft.com/office/drawing/2014/main" id="{0F1698E9-99F9-4A88-AE48-F84AD46D254D}"/>
              </a:ext>
            </a:extLst>
          </p:cNvPr>
          <p:cNvSpPr txBox="1"/>
          <p:nvPr/>
        </p:nvSpPr>
        <p:spPr>
          <a:xfrm>
            <a:off x="5173818" y="5390626"/>
            <a:ext cx="6097424" cy="5847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l"/>
            <a:r>
              <a:rPr lang="en-US" sz="1600" i="0" u="sng" dirty="0">
                <a:solidFill>
                  <a:schemeClr val="bg1"/>
                </a:solidFill>
                <a:effectLst/>
                <a:latin typeface="Segoe UI" panose="020B0502040204020203" pitchFamily="34" charset="0"/>
                <a:cs typeface="Segoe UI" panose="020B0502040204020203" pitchFamily="34" charset="0"/>
              </a:rPr>
              <a:t>Azure Tenant </a:t>
            </a:r>
            <a:r>
              <a:rPr lang="en-US" sz="1600" u="sng" dirty="0">
                <a:solidFill>
                  <a:schemeClr val="bg1"/>
                </a:solidFill>
                <a:latin typeface="Segoe UI" panose="020B0502040204020203" pitchFamily="34" charset="0"/>
                <a:cs typeface="Segoe UI" panose="020B0502040204020203" pitchFamily="34" charset="0"/>
              </a:rPr>
              <a:t>M</a:t>
            </a:r>
            <a:r>
              <a:rPr lang="en-US" sz="1600" i="0" u="sng" dirty="0">
                <a:solidFill>
                  <a:schemeClr val="bg1"/>
                </a:solidFill>
                <a:effectLst/>
                <a:latin typeface="Segoe UI" panose="020B0502040204020203" pitchFamily="34" charset="0"/>
                <a:cs typeface="Segoe UI" panose="020B0502040204020203" pitchFamily="34" charset="0"/>
              </a:rPr>
              <a:t>onitoring </a:t>
            </a:r>
            <a:r>
              <a:rPr lang="en-US" sz="1600" u="sng" dirty="0">
                <a:solidFill>
                  <a:schemeClr val="bg1"/>
                </a:solidFill>
                <a:latin typeface="Segoe UI" panose="020B0502040204020203" pitchFamily="34" charset="0"/>
                <a:cs typeface="Segoe UI" panose="020B0502040204020203" pitchFamily="34" charset="0"/>
              </a:rPr>
              <a:t>D</a:t>
            </a:r>
            <a:r>
              <a:rPr lang="en-US" sz="1600" i="0" u="sng" dirty="0">
                <a:solidFill>
                  <a:schemeClr val="bg1"/>
                </a:solidFill>
                <a:effectLst/>
                <a:latin typeface="Segoe UI" panose="020B0502040204020203" pitchFamily="34" charset="0"/>
                <a:cs typeface="Segoe UI" panose="020B0502040204020203" pitchFamily="34" charset="0"/>
              </a:rPr>
              <a:t>ata: </a:t>
            </a:r>
            <a:r>
              <a:rPr lang="en-US" sz="1600" i="0" dirty="0">
                <a:solidFill>
                  <a:schemeClr val="bg1"/>
                </a:solidFill>
                <a:effectLst/>
                <a:latin typeface="Segoe UI" panose="020B0502040204020203" pitchFamily="34" charset="0"/>
                <a:cs typeface="Segoe UI" panose="020B0502040204020203" pitchFamily="34" charset="0"/>
              </a:rPr>
              <a:t>Data about the operation of tenant-level Azure services, such as Azure Active Directory.</a:t>
            </a:r>
          </a:p>
        </p:txBody>
      </p:sp>
    </p:spTree>
    <p:extLst>
      <p:ext uri="{BB962C8B-B14F-4D97-AF65-F5344CB8AC3E}">
        <p14:creationId xmlns:p14="http://schemas.microsoft.com/office/powerpoint/2010/main" val="1329196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EBD827BA-0A02-484D-9C20-9591DDAA42D6}"/>
              </a:ext>
            </a:extLst>
          </p:cNvPr>
          <p:cNvSpPr txBox="1"/>
          <p:nvPr/>
        </p:nvSpPr>
        <p:spPr>
          <a:xfrm>
            <a:off x="408848" y="1758199"/>
            <a:ext cx="5888934" cy="864045"/>
          </a:xfrm>
          <a:prstGeom prst="rect">
            <a:avLst/>
          </a:prstGeom>
          <a:ln w="28575"/>
        </p:spPr>
        <p:style>
          <a:lnRef idx="2">
            <a:schemeClr val="accent1"/>
          </a:lnRef>
          <a:fillRef idx="1">
            <a:schemeClr val="lt1"/>
          </a:fillRef>
          <a:effectRef idx="0">
            <a:schemeClr val="accent1"/>
          </a:effectRef>
          <a:fontRef idx="minor">
            <a:schemeClr val="dk1"/>
          </a:fontRef>
        </p:style>
        <p:txBody>
          <a:bodyPr wrap="square">
            <a:noAutofit/>
          </a:bodyPr>
          <a:lstStyle/>
          <a:p>
            <a:pPr algn="ctr"/>
            <a:r>
              <a:rPr lang="en-US" sz="2000" b="0" i="0" dirty="0">
                <a:solidFill>
                  <a:schemeClr val="tx1"/>
                </a:solidFill>
                <a:effectLst/>
                <a:latin typeface="Segoe UI" panose="020B0502040204020203" pitchFamily="34" charset="0"/>
                <a:cs typeface="Segoe UI" panose="020B0502040204020203" pitchFamily="34" charset="0"/>
              </a:rPr>
              <a:t>All data that Azure Monitor collects fits into one of two fundamental types: </a:t>
            </a:r>
            <a:r>
              <a:rPr lang="en-US" sz="2000" b="1" dirty="0">
                <a:solidFill>
                  <a:srgbClr val="008AD7"/>
                </a:solidFill>
                <a:latin typeface="Segoe UI" panose="020B0502040204020203" pitchFamily="34" charset="0"/>
                <a:cs typeface="Segoe UI" panose="020B0502040204020203" pitchFamily="34" charset="0"/>
              </a:rPr>
              <a:t>M</a:t>
            </a:r>
            <a:r>
              <a:rPr lang="en-US" sz="2000" b="1" i="0" dirty="0">
                <a:solidFill>
                  <a:srgbClr val="008AD7"/>
                </a:solidFill>
                <a:effectLst/>
                <a:latin typeface="Segoe UI" panose="020B0502040204020203" pitchFamily="34" charset="0"/>
                <a:cs typeface="Segoe UI" panose="020B0502040204020203" pitchFamily="34" charset="0"/>
              </a:rPr>
              <a:t>etrics or Logs</a:t>
            </a:r>
            <a:endParaRPr lang="en-US" sz="2000" b="0" i="0" dirty="0">
              <a:solidFill>
                <a:srgbClr val="008AD7"/>
              </a:solidFill>
              <a:effectLst/>
              <a:latin typeface="Segoe UI" panose="020B0502040204020203" pitchFamily="34" charset="0"/>
              <a:cs typeface="Segoe UI" panose="020B0502040204020203" pitchFamily="34" charset="0"/>
            </a:endParaRPr>
          </a:p>
        </p:txBody>
      </p:sp>
      <p:sp>
        <p:nvSpPr>
          <p:cNvPr id="10" name="CuadroTexto 9">
            <a:extLst>
              <a:ext uri="{FF2B5EF4-FFF2-40B4-BE49-F238E27FC236}">
                <a16:creationId xmlns:a16="http://schemas.microsoft.com/office/drawing/2014/main" id="{F91D6698-5F9A-476D-A153-B6224B08AE42}"/>
              </a:ext>
            </a:extLst>
          </p:cNvPr>
          <p:cNvSpPr txBox="1"/>
          <p:nvPr/>
        </p:nvSpPr>
        <p:spPr>
          <a:xfrm>
            <a:off x="408848" y="2622245"/>
            <a:ext cx="2944467" cy="2585323"/>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i="0" dirty="0">
                <a:solidFill>
                  <a:schemeClr val="tx1"/>
                </a:solidFill>
                <a:effectLst/>
                <a:latin typeface="Segoe UI" panose="020B0502040204020203" pitchFamily="34" charset="0"/>
                <a:cs typeface="Segoe UI" panose="020B0502040204020203" pitchFamily="34" charset="0"/>
              </a:rPr>
              <a:t>Possible uses of </a:t>
            </a:r>
            <a:r>
              <a:rPr lang="en-US" dirty="0">
                <a:solidFill>
                  <a:schemeClr val="tx1"/>
                </a:solidFill>
                <a:latin typeface="Segoe UI" panose="020B0502040204020203" pitchFamily="34" charset="0"/>
                <a:cs typeface="Segoe UI" panose="020B0502040204020203" pitchFamily="34" charset="0"/>
              </a:rPr>
              <a:t>M</a:t>
            </a:r>
            <a:r>
              <a:rPr lang="en-US" i="0" dirty="0">
                <a:solidFill>
                  <a:schemeClr val="tx1"/>
                </a:solidFill>
                <a:effectLst/>
                <a:latin typeface="Segoe UI" panose="020B0502040204020203" pitchFamily="34" charset="0"/>
                <a:cs typeface="Segoe UI" panose="020B0502040204020203" pitchFamily="34" charset="0"/>
              </a:rPr>
              <a:t>etric </a:t>
            </a:r>
            <a:r>
              <a:rPr lang="en-US" dirty="0">
                <a:solidFill>
                  <a:schemeClr val="tx1"/>
                </a:solidFill>
                <a:latin typeface="Segoe UI" panose="020B0502040204020203" pitchFamily="34" charset="0"/>
                <a:cs typeface="Segoe UI" panose="020B0502040204020203" pitchFamily="34" charset="0"/>
              </a:rPr>
              <a:t>D</a:t>
            </a:r>
            <a:r>
              <a:rPr lang="en-US" i="0" dirty="0">
                <a:solidFill>
                  <a:schemeClr val="tx1"/>
                </a:solidFill>
                <a:effectLst/>
                <a:latin typeface="Segoe UI" panose="020B0502040204020203" pitchFamily="34" charset="0"/>
                <a:cs typeface="Segoe UI" panose="020B0502040204020203" pitchFamily="34" charset="0"/>
              </a:rPr>
              <a:t>ata in Azure Monitor:</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Analyze</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Visualize</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Alert</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Automate (Auto Scale)</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Export</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Retrieve</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Archive</a:t>
            </a:r>
          </a:p>
        </p:txBody>
      </p:sp>
      <p:sp>
        <p:nvSpPr>
          <p:cNvPr id="12" name="CuadroTexto 11">
            <a:extLst>
              <a:ext uri="{FF2B5EF4-FFF2-40B4-BE49-F238E27FC236}">
                <a16:creationId xmlns:a16="http://schemas.microsoft.com/office/drawing/2014/main" id="{E2072EF9-C66C-46D7-B99C-F4590ED524B6}"/>
              </a:ext>
            </a:extLst>
          </p:cNvPr>
          <p:cNvSpPr txBox="1"/>
          <p:nvPr/>
        </p:nvSpPr>
        <p:spPr>
          <a:xfrm>
            <a:off x="3353315" y="2622245"/>
            <a:ext cx="2944467" cy="2585323"/>
          </a:xfrm>
          <a:prstGeom prst="rect">
            <a:avLst/>
          </a:prstGeom>
          <a:ln w="28575"/>
        </p:spPr>
        <p:style>
          <a:lnRef idx="2">
            <a:schemeClr val="accent1"/>
          </a:lnRef>
          <a:fillRef idx="1">
            <a:schemeClr val="lt1"/>
          </a:fillRef>
          <a:effectRef idx="0">
            <a:schemeClr val="accent1"/>
          </a:effectRef>
          <a:fontRef idx="minor">
            <a:schemeClr val="dk1"/>
          </a:fontRef>
        </p:style>
        <p:txBody>
          <a:bodyPr wrap="square">
            <a:spAutoFit/>
          </a:bodyPr>
          <a:lstStyle/>
          <a:p>
            <a:pPr algn="l"/>
            <a:r>
              <a:rPr lang="en-US" i="0" dirty="0">
                <a:solidFill>
                  <a:schemeClr val="tx1"/>
                </a:solidFill>
                <a:effectLst/>
                <a:latin typeface="Segoe UI" panose="020B0502040204020203" pitchFamily="34" charset="0"/>
                <a:cs typeface="Segoe UI" panose="020B0502040204020203" pitchFamily="34" charset="0"/>
              </a:rPr>
              <a:t>Possible uses of Logs in Azure Monitor:</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Analyze (Query)</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Visualize</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Alert</a:t>
            </a:r>
          </a:p>
          <a:p>
            <a:pPr marL="285750" indent="-285750" algn="l">
              <a:buFont typeface="Wingdings" panose="05000000000000000000" pitchFamily="2" charset="2"/>
              <a:buChar char="ü"/>
            </a:pPr>
            <a:r>
              <a:rPr lang="en-US" dirty="0">
                <a:solidFill>
                  <a:schemeClr val="tx1"/>
                </a:solidFill>
                <a:latin typeface="Segoe UI" panose="020B0502040204020203" pitchFamily="34" charset="0"/>
                <a:cs typeface="Segoe UI" panose="020B0502040204020203" pitchFamily="34" charset="0"/>
              </a:rPr>
              <a:t>Export</a:t>
            </a:r>
          </a:p>
          <a:p>
            <a:pPr marL="285750" indent="-285750" algn="l">
              <a:buFont typeface="Wingdings" panose="05000000000000000000" pitchFamily="2" charset="2"/>
              <a:buChar char="ü"/>
            </a:pPr>
            <a:r>
              <a:rPr lang="en-US" i="0" dirty="0">
                <a:solidFill>
                  <a:schemeClr val="tx1"/>
                </a:solidFill>
                <a:effectLst/>
                <a:latin typeface="Segoe UI" panose="020B0502040204020203" pitchFamily="34" charset="0"/>
                <a:cs typeface="Segoe UI" panose="020B0502040204020203" pitchFamily="34" charset="0"/>
              </a:rPr>
              <a:t>Retrieve</a:t>
            </a:r>
          </a:p>
          <a:p>
            <a:pPr marL="285750" indent="-285750" algn="l">
              <a:buFont typeface="Wingdings" panose="05000000000000000000" pitchFamily="2" charset="2"/>
              <a:buChar char="ü"/>
            </a:pPr>
            <a:endParaRPr lang="en-US" b="1" i="0" dirty="0">
              <a:solidFill>
                <a:schemeClr val="tx1"/>
              </a:solidFill>
              <a:effectLst/>
              <a:latin typeface="Segoe UI" panose="020B0502040204020203" pitchFamily="34" charset="0"/>
              <a:cs typeface="Segoe UI" panose="020B0502040204020203" pitchFamily="34" charset="0"/>
            </a:endParaRPr>
          </a:p>
          <a:p>
            <a:pPr marL="285750" indent="-285750" algn="l">
              <a:buFont typeface="Wingdings" panose="05000000000000000000" pitchFamily="2" charset="2"/>
              <a:buChar char="ü"/>
            </a:pPr>
            <a:endParaRPr lang="en-US" b="1" i="0" dirty="0">
              <a:solidFill>
                <a:schemeClr val="tx1"/>
              </a:solidFill>
              <a:effectLst/>
              <a:latin typeface="Segoe UI" panose="020B0502040204020203" pitchFamily="34" charset="0"/>
              <a:cs typeface="Segoe UI" panose="020B0502040204020203" pitchFamily="34" charset="0"/>
            </a:endParaRPr>
          </a:p>
        </p:txBody>
      </p:sp>
      <p:pic>
        <p:nvPicPr>
          <p:cNvPr id="16" name="Imagen 15">
            <a:extLst>
              <a:ext uri="{FF2B5EF4-FFF2-40B4-BE49-F238E27FC236}">
                <a16:creationId xmlns:a16="http://schemas.microsoft.com/office/drawing/2014/main" id="{98E22386-76E9-440E-A267-4A9B6F016F5E}"/>
              </a:ext>
            </a:extLst>
          </p:cNvPr>
          <p:cNvPicPr>
            <a:picLocks noChangeAspect="1"/>
          </p:cNvPicPr>
          <p:nvPr/>
        </p:nvPicPr>
        <p:blipFill>
          <a:blip r:embed="rId2"/>
          <a:stretch>
            <a:fillRect/>
          </a:stretch>
        </p:blipFill>
        <p:spPr>
          <a:xfrm>
            <a:off x="5159229" y="3731266"/>
            <a:ext cx="6699423" cy="2438306"/>
          </a:xfrm>
          <a:prstGeom prst="rect">
            <a:avLst/>
          </a:prstGeom>
          <a:ln>
            <a:solidFill>
              <a:schemeClr val="tx1"/>
            </a:solidFill>
          </a:ln>
        </p:spPr>
      </p:pic>
      <p:sp>
        <p:nvSpPr>
          <p:cNvPr id="20" name="Title 1">
            <a:extLst>
              <a:ext uri="{FF2B5EF4-FFF2-40B4-BE49-F238E27FC236}">
                <a16:creationId xmlns:a16="http://schemas.microsoft.com/office/drawing/2014/main" id="{CA306D38-0824-4BC9-9C1D-5939251E1EF4}"/>
              </a:ext>
            </a:extLst>
          </p:cNvPr>
          <p:cNvSpPr>
            <a:spLocks noGrp="1"/>
          </p:cNvSpPr>
          <p:nvPr>
            <p:ph type="title"/>
          </p:nvPr>
        </p:nvSpPr>
        <p:spPr>
          <a:xfrm>
            <a:off x="838200" y="365125"/>
            <a:ext cx="10515600" cy="1325563"/>
          </a:xfrm>
        </p:spPr>
        <p:txBody>
          <a:bodyPr/>
          <a:lstStyle/>
          <a:p>
            <a:pPr algn="ctr"/>
            <a:r>
              <a:rPr lang="en-US" noProof="0" dirty="0"/>
              <a:t>Working with Alerts</a:t>
            </a:r>
          </a:p>
        </p:txBody>
      </p:sp>
    </p:spTree>
    <p:extLst>
      <p:ext uri="{BB962C8B-B14F-4D97-AF65-F5344CB8AC3E}">
        <p14:creationId xmlns:p14="http://schemas.microsoft.com/office/powerpoint/2010/main" val="2461277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Admin" id="{51CD8911-B544-4122-AA81-BBC797B0E08B}" vid="{2694F5EC-68E2-4ED2-80C6-079230E23D5D}"/>
    </a:ext>
  </a:extLst>
</a:theme>
</file>

<file path=docProps/app.xml><?xml version="1.0" encoding="utf-8"?>
<Properties xmlns="http://schemas.openxmlformats.org/officeDocument/2006/extended-properties" xmlns:vt="http://schemas.openxmlformats.org/officeDocument/2006/docPropsVTypes">
  <Template>AzAdmin</Template>
  <TotalTime>16</TotalTime>
  <Words>1930</Words>
  <Application>Microsoft Office PowerPoint</Application>
  <PresentationFormat>Widescreen</PresentationFormat>
  <Paragraphs>224</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Segoe UI</vt:lpstr>
      <vt:lpstr>Wingdings</vt:lpstr>
      <vt:lpstr>Office Theme</vt:lpstr>
      <vt:lpstr>Module 05: Monitor &amp; Back Up Azure Resources</vt:lpstr>
      <vt:lpstr>Lesson 1 – Monitoring the Resources</vt:lpstr>
      <vt:lpstr>Configure and Interpret Metrics</vt:lpstr>
      <vt:lpstr>Azure Monitor Service</vt:lpstr>
      <vt:lpstr>Different Tiers for Data Collection</vt:lpstr>
      <vt:lpstr>Metrics</vt:lpstr>
      <vt:lpstr>Logs</vt:lpstr>
      <vt:lpstr>Data Types</vt:lpstr>
      <vt:lpstr>Working with Alerts</vt:lpstr>
      <vt:lpstr>Working with Alerts</vt:lpstr>
      <vt:lpstr>View Alerts</vt:lpstr>
      <vt:lpstr>Creating Actions Groups</vt:lpstr>
      <vt:lpstr>Diagnostic Logging and Log Retention</vt:lpstr>
      <vt:lpstr>Diagnostic Logging and Log Retention</vt:lpstr>
      <vt:lpstr>Implementing Log Analytics Workspace </vt:lpstr>
      <vt:lpstr>Security Logs with Azure Monitor</vt:lpstr>
      <vt:lpstr>Diagnostic Logging and Log Retention</vt:lpstr>
      <vt:lpstr>Configure Diagnostics Settings </vt:lpstr>
      <vt:lpstr>Query and Analyze Logs </vt:lpstr>
      <vt:lpstr>Lesson 2 – Back Up &amp; Recovery</vt:lpstr>
      <vt:lpstr>Back Up and Recovery</vt:lpstr>
      <vt:lpstr>Back Up and Recovery</vt:lpstr>
      <vt:lpstr>Configure Backup Reports </vt:lpstr>
      <vt:lpstr>Azure Backup Service </vt:lpstr>
      <vt:lpstr>Recovery Service Vault </vt:lpstr>
      <vt:lpstr>Backup Options </vt:lpstr>
      <vt:lpstr>Azure Site Recovery</vt:lpstr>
      <vt:lpstr>Azure Site Recovery</vt:lpstr>
      <vt:lpstr>Azure Site Recovery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05: Monitor &amp; Back Up Azure Resources</dc:title>
  <dc:creator>Shannon Madden</dc:creator>
  <cp:lastModifiedBy>Shannon Madden</cp:lastModifiedBy>
  <cp:revision>2</cp:revision>
  <dcterms:created xsi:type="dcterms:W3CDTF">2021-01-29T17:17:44Z</dcterms:created>
  <dcterms:modified xsi:type="dcterms:W3CDTF">2021-01-29T17:34:04Z</dcterms:modified>
</cp:coreProperties>
</file>